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694" r:id="rId4"/>
    <p:sldId id="704" r:id="rId5"/>
    <p:sldId id="695" r:id="rId6"/>
    <p:sldId id="706" r:id="rId7"/>
    <p:sldId id="696" r:id="rId8"/>
    <p:sldId id="273" r:id="rId9"/>
    <p:sldId id="698" r:id="rId10"/>
    <p:sldId id="261" r:id="rId11"/>
    <p:sldId id="697" r:id="rId12"/>
    <p:sldId id="708" r:id="rId13"/>
    <p:sldId id="699" r:id="rId14"/>
    <p:sldId id="716" r:id="rId15"/>
    <p:sldId id="700" r:id="rId16"/>
    <p:sldId id="718" r:id="rId17"/>
    <p:sldId id="701" r:id="rId18"/>
    <p:sldId id="720" r:id="rId19"/>
    <p:sldId id="702" r:id="rId20"/>
    <p:sldId id="712" r:id="rId21"/>
    <p:sldId id="703" r:id="rId22"/>
    <p:sldId id="723" r:id="rId23"/>
  </p:sldIdLst>
  <p:sldSz cx="12192000" cy="685800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2" userDrawn="1">
          <p15:clr>
            <a:srgbClr val="A4A3A4"/>
          </p15:clr>
        </p15:guide>
        <p15:guide id="2" pos="24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4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21"/>
  </p:normalViewPr>
  <p:slideViewPr>
    <p:cSldViewPr>
      <p:cViewPr varScale="1">
        <p:scale>
          <a:sx n="107" d="100"/>
          <a:sy n="107" d="100"/>
        </p:scale>
        <p:origin x="736" y="168"/>
      </p:cViewPr>
      <p:guideLst>
        <p:guide orient="horz" pos="2612"/>
        <p:guide pos="24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BC4DE-0248-DB46-9F66-BC0BC8B31C0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959BF-019B-6741-A894-AF13DC696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70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549650" y="177800"/>
            <a:ext cx="14060488" cy="7910513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099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549650" y="177800"/>
            <a:ext cx="14060488" cy="7910513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658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9713" y="855663"/>
            <a:ext cx="4105275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8:notes"/>
          <p:cNvSpPr txBox="1">
            <a:spLocks noGrp="1"/>
          </p:cNvSpPr>
          <p:nvPr>
            <p:ph type="body" idx="1"/>
          </p:nvPr>
        </p:nvSpPr>
        <p:spPr>
          <a:xfrm>
            <a:off x="1220788" y="3294063"/>
            <a:ext cx="9763125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medium.com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letavc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</a:t>
            </a:r>
            <a:r>
              <a:rPr lang="ru-RU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как-посчитать-объем-рынка-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tam-sam-som-e2c15d3f1182</a:t>
            </a:r>
            <a:endParaRPr lang="ru-RU" sz="1200" b="0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Top-down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подход.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Рассчитывается путем определения общего рынка, а затем оценки вашей доли на этом рынке. Типичный </a:t>
            </a: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top-down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анализ может выглядеть примерно так: “Хм … Я продам гаджет, который может использовать каждый, и, поскольку в моем городе 300 000 человек, даже если мне удастся занять 5 процентов этого рынка, то я могу сделать 15 000 продаж.” Звучит слишком оптимистично и как-то без конкретики. Так можно оценить рынок в $10 млрд и сказать, что мы там займем 2% — а это целых $200млн.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Bottom-up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подход.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Рассчитывается путем оценки потенциальных продаж с целью определения общего объема продаж. Анализ «снизу вверх» оценивает, где продукты могут быть проданы, кому они могут быть проданы. Давайте посмотрим на пример одного из наших участников. Сервис управления складом.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Допустим, мы считаем рынок России. Прикидываем сколько компаний у нас есть, которым управление складом актуально. Например, таких компаний в России 600К. Далее, предположим, что 10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этих компаний вы можете забрать себе. То есть потенциально 60К компаний – это наш целевой рынок. Допустим, ваш средний чек продукта – это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$1000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это средняя цена по рынку.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Таким образом, мы можем продать на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60М.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решили предоставлять сервис выгула собак. Допустим, вы находитесь в России, а точнее в Москве. Тогда вы можете прикинуть сколько, есть хозяев с собаками. Постарайтесь найти наиболее точные статистические данные из доверенных источников. Можно оценить, оттолкнувшись от количества населения в городе. К примеру, в Москве 600к собак, и только 8% из них будут гулять каждый день. Тогда, если ваш средний чек 1000р, то максимально возможная выручка в день будет равна 600,000*8%*1000 = 48 млн руб. Тогда в год весь рынок выгула собак — это 17 млрд. руб. Однако тут нужно учесть, что большую сумму вы будете отдавать </a:t>
            </a: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выгульщикам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собак. Поэтому скорее ваш рынок можно оценить в 600,000*8%*200*365= 3,5 млрд. Руб. Где 200 рублей — это то, что </a:t>
            </a: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получаеты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вы за выгул одной собаки.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ru-RU" dirty="0"/>
            </a:br>
            <a:r>
              <a:rPr lang="ru-RU" dirty="0"/>
              <a:t>Оценка с помощью </a:t>
            </a:r>
            <a:r>
              <a:rPr lang="ru-RU" dirty="0" err="1"/>
              <a:t>bottom-up</a:t>
            </a:r>
            <a:r>
              <a:rPr lang="ru-RU" dirty="0"/>
              <a:t> анализа требует гораздо больших усилий, результат, как правило, намного точнее.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8:notes"/>
          <p:cNvSpPr txBox="1">
            <a:spLocks noGrp="1"/>
          </p:cNvSpPr>
          <p:nvPr>
            <p:ph type="sldNum" idx="12"/>
          </p:nvPr>
        </p:nvSpPr>
        <p:spPr>
          <a:xfrm>
            <a:off x="6913563" y="6502400"/>
            <a:ext cx="528796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2616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549650" y="177800"/>
            <a:ext cx="14060488" cy="7910513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721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9713" y="855663"/>
            <a:ext cx="4105275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8:notes"/>
          <p:cNvSpPr txBox="1">
            <a:spLocks noGrp="1"/>
          </p:cNvSpPr>
          <p:nvPr>
            <p:ph type="body" idx="1"/>
          </p:nvPr>
        </p:nvSpPr>
        <p:spPr>
          <a:xfrm>
            <a:off x="1220788" y="3294063"/>
            <a:ext cx="9763125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medium.com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letavc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</a:t>
            </a:r>
            <a:r>
              <a:rPr lang="ru-RU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как-посчитать-объем-рынка-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tam-sam-som-e2c15d3f1182</a:t>
            </a:r>
            <a:endParaRPr lang="ru-RU" sz="1200" b="0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Top-down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подход.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Рассчитывается путем определения общего рынка, а затем оценки вашей доли на этом рынке. Типичный </a:t>
            </a: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top-down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анализ может выглядеть примерно так: “Хм … Я продам гаджет, который может использовать каждый, и, поскольку в моем городе 300 000 человек, даже если мне удастся занять 5 процентов этого рынка, то я могу сделать 15 000 продаж.” Звучит слишком оптимистично и как-то без конкретики. Так можно оценить рынок в $10 млрд и сказать, что мы там займем 2% — а это целых $200млн.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Bottom-up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подход.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Рассчитывается путем оценки потенциальных продаж с целью определения общего объема продаж. Анализ «снизу вверх» оценивает, где продукты могут быть проданы, кому они могут быть проданы. Давайте посмотрим на пример одного из наших участников. Сервис управления складом.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Допустим, мы считаем рынок России. Прикидываем сколько компаний у нас есть, которым управление складом актуально. Например, таких компаний в России 600К. Далее, предположим, что 10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этих компаний вы можете забрать себе. То есть потенциально 60К компаний – это наш целевой рынок. Допустим, ваш средний чек продукта – это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$1000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это средняя цена по рынку.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Таким образом, мы можем продать на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60М.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решили предоставлять сервис выгула собак. Допустим, вы находитесь в России, а точнее в Москве. Тогда вы можете прикинуть сколько, есть хозяев с собаками. Постарайтесь найти наиболее точные статистические данные из доверенных источников. Можно оценить, оттолкнувшись от количества населения в городе. К примеру, в Москве 600к собак, и только 8% из них будут гулять каждый день. Тогда, если ваш средний чек 1000р, то максимально возможная выручка в день будет равна 600,000*8%*1000 = 48 млн руб. Тогда в год весь рынок выгула собак — это 17 млрд. руб. Однако тут нужно учесть, что большую сумму вы будете отдавать </a:t>
            </a: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выгульщикам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собак. Поэтому скорее ваш рынок можно оценить в 600,000*8%*200*365= 3,5 млрд. Руб. Где 200 рублей — это то, что </a:t>
            </a: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получаеты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вы за выгул одной собаки.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ru-RU" dirty="0"/>
            </a:br>
            <a:r>
              <a:rPr lang="ru-RU" dirty="0"/>
              <a:t>Оценка с помощью </a:t>
            </a:r>
            <a:r>
              <a:rPr lang="ru-RU" dirty="0" err="1"/>
              <a:t>bottom-up</a:t>
            </a:r>
            <a:r>
              <a:rPr lang="ru-RU" dirty="0"/>
              <a:t> анализа требует гораздо больших усилий, результат, как правило, намного точнее.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8:notes"/>
          <p:cNvSpPr txBox="1">
            <a:spLocks noGrp="1"/>
          </p:cNvSpPr>
          <p:nvPr>
            <p:ph type="sldNum" idx="12"/>
          </p:nvPr>
        </p:nvSpPr>
        <p:spPr>
          <a:xfrm>
            <a:off x="6913563" y="6502400"/>
            <a:ext cx="528796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6565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549650" y="177800"/>
            <a:ext cx="14060488" cy="7910513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702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549650" y="177800"/>
            <a:ext cx="14060488" cy="7910513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0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549650" y="177800"/>
            <a:ext cx="14060488" cy="7910513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92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549650" y="177800"/>
            <a:ext cx="14060488" cy="7910513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367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9713" y="855663"/>
            <a:ext cx="4105275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8:notes"/>
          <p:cNvSpPr txBox="1">
            <a:spLocks noGrp="1"/>
          </p:cNvSpPr>
          <p:nvPr>
            <p:ph type="body" idx="1"/>
          </p:nvPr>
        </p:nvSpPr>
        <p:spPr>
          <a:xfrm>
            <a:off x="1220788" y="3294063"/>
            <a:ext cx="9763125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medium.com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letavc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</a:t>
            </a:r>
            <a:r>
              <a:rPr lang="ru-RU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как-посчитать-объем-рынка-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tam-sam-som-e2c15d3f1182</a:t>
            </a:r>
            <a:endParaRPr lang="ru-RU" sz="1200" b="0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Top-down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подход.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Рассчитывается путем определения общего рынка, а затем оценки вашей доли на этом рынке. Типичный </a:t>
            </a: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top-down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анализ может выглядеть примерно так: “Хм … Я продам гаджет, который может использовать каждый, и, поскольку в моем городе 300 000 человек, даже если мне удастся занять 5 процентов этого рынка, то я могу сделать 15 000 продаж.” Звучит слишком оптимистично и как-то без конкретики. Так можно оценить рынок в $10 млрд и сказать, что мы там займем 2% — а это целых $200млн.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Bottom-up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подход.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Рассчитывается путем оценки потенциальных продаж с целью определения общего объема продаж. Анализ «снизу вверх» оценивает, где продукты могут быть проданы, кому они могут быть проданы. Давайте посмотрим на пример одного из наших участников. Сервис управления складом.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Допустим, мы считаем рынок России. Прикидываем сколько компаний у нас есть, которым управление складом актуально. Например, таких компаний в России 600К. Далее, предположим, что 10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этих компаний вы можете забрать себе. То есть потенциально 60К компаний – это наш целевой рынок. Допустим, ваш средний чек продукта – это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$1000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это средняя цена по рынку.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Таким образом, мы можем продать на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60М.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решили предоставлять сервис выгула собак. Допустим, вы находитесь в России, а точнее в Москве. Тогда вы можете прикинуть сколько, есть хозяев с собаками. Постарайтесь найти наиболее точные статистические данные из доверенных источников. Можно оценить, оттолкнувшись от количества населения в городе. К примеру, в Москве 600к собак, и только 8% из них будут гулять каждый день. Тогда, если ваш средний чек 1000р, то максимально возможная выручка в день будет равна 600,000*8%*1000 = 48 млн руб. Тогда в год весь рынок выгула собак — это 17 млрд. руб. Однако тут нужно учесть, что большую сумму вы будете отдавать </a:t>
            </a: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выгульщикам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собак. Поэтому скорее ваш рынок можно оценить в 600,000*8%*200*365= 3,5 млрд. Руб. Где 200 рублей — это то, что </a:t>
            </a: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получаеты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вы за выгул одной собаки.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ru-RU" dirty="0"/>
            </a:br>
            <a:r>
              <a:rPr lang="ru-RU" dirty="0"/>
              <a:t>Оценка с помощью </a:t>
            </a:r>
            <a:r>
              <a:rPr lang="ru-RU" dirty="0" err="1"/>
              <a:t>bottom-up</a:t>
            </a:r>
            <a:r>
              <a:rPr lang="ru-RU" dirty="0"/>
              <a:t> анализа требует гораздо больших усилий, результат, как правило, намного точнее.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8:notes"/>
          <p:cNvSpPr txBox="1">
            <a:spLocks noGrp="1"/>
          </p:cNvSpPr>
          <p:nvPr>
            <p:ph type="sldNum" idx="12"/>
          </p:nvPr>
        </p:nvSpPr>
        <p:spPr>
          <a:xfrm>
            <a:off x="6913563" y="6502400"/>
            <a:ext cx="528796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549650" y="177800"/>
            <a:ext cx="14060488" cy="7910513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48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1220788" y="3294063"/>
            <a:ext cx="9763125" cy="2695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9713" y="855663"/>
            <a:ext cx="4105275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549650" y="177800"/>
            <a:ext cx="14060488" cy="7910513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733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549650" y="177800"/>
            <a:ext cx="14060488" cy="7910513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401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9713" y="855663"/>
            <a:ext cx="4105275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8:notes"/>
          <p:cNvSpPr txBox="1">
            <a:spLocks noGrp="1"/>
          </p:cNvSpPr>
          <p:nvPr>
            <p:ph type="body" idx="1"/>
          </p:nvPr>
        </p:nvSpPr>
        <p:spPr>
          <a:xfrm>
            <a:off x="1220788" y="3294063"/>
            <a:ext cx="9763125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medium.com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letavc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</a:t>
            </a:r>
            <a:r>
              <a:rPr lang="ru-RU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как-посчитать-объем-рынка-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tam-sam-som-e2c15d3f1182</a:t>
            </a:r>
            <a:endParaRPr lang="ru-RU" sz="1200" b="0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Top-down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подход.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Рассчитывается путем определения общего рынка, а затем оценки вашей доли на этом рынке. Типичный </a:t>
            </a: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top-down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анализ может выглядеть примерно так: “Хм … Я продам гаджет, который может использовать каждый, и, поскольку в моем городе 300 000 человек, даже если мне удастся занять 5 процентов этого рынка, то я могу сделать 15 000 продаж.” Звучит слишком оптимистично и как-то без конкретики. Так можно оценить рынок в $10 млрд и сказать, что мы там займем 2% — а это целых $200млн.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Bottom-up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подход.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Рассчитывается путем оценки потенциальных продаж с целью определения общего объема продаж. Анализ «снизу вверх» оценивает, где продукты могут быть проданы, кому они могут быть проданы. Давайте посмотрим на пример одного из наших участников. Сервис управления складом.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Допустим, мы считаем рынок России. Прикидываем сколько компаний у нас есть, которым управление складом актуально. Например, таких компаний в России 600К. Далее, предположим, что 10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этих компаний вы можете забрать себе. То есть потенциально 60К компаний – это наш целевой рынок. Допустим, ваш средний чек продукта – это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$1000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это средняя цена по рынку.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Таким образом, мы можем продать на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60М.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решили предоставлять сервис выгула собак. Допустим, вы находитесь в России, а точнее в Москве. Тогда вы можете прикинуть сколько, есть хозяев с собаками. Постарайтесь найти наиболее точные статистические данные из доверенных источников. Можно оценить, оттолкнувшись от количества населения в городе. К примеру, в Москве 600к собак, и только 8% из них будут гулять каждый день. Тогда, если ваш средний чек 1000р, то максимально возможная выручка в день будет равна 600,000*8%*1000 = 48 млн руб. Тогда в год весь рынок выгула собак — это 17 млрд. руб. Однако тут нужно учесть, что большую сумму вы будете отдавать </a:t>
            </a: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выгульщикам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собак. Поэтому скорее ваш рынок можно оценить в 600,000*8%*200*365= 3,5 млрд. Руб. Где 200 рублей — это то, что </a:t>
            </a: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получаеты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вы за выгул одной собаки.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ru-RU" dirty="0"/>
            </a:br>
            <a:r>
              <a:rPr lang="ru-RU" dirty="0"/>
              <a:t>Оценка с помощью </a:t>
            </a:r>
            <a:r>
              <a:rPr lang="ru-RU" dirty="0" err="1"/>
              <a:t>bottom-up</a:t>
            </a:r>
            <a:r>
              <a:rPr lang="ru-RU" dirty="0"/>
              <a:t> анализа требует гораздо больших усилий, результат, как правило, намного точнее.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8:notes"/>
          <p:cNvSpPr txBox="1">
            <a:spLocks noGrp="1"/>
          </p:cNvSpPr>
          <p:nvPr>
            <p:ph type="sldNum" idx="12"/>
          </p:nvPr>
        </p:nvSpPr>
        <p:spPr>
          <a:xfrm>
            <a:off x="6913563" y="6502400"/>
            <a:ext cx="528796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832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3992" y="803179"/>
            <a:ext cx="10484017" cy="456151"/>
          </a:xfrm>
        </p:spPr>
        <p:txBody>
          <a:bodyPr lIns="0" tIns="0" rIns="0" bIns="0"/>
          <a:lstStyle>
            <a:lvl1pPr>
              <a:defRPr sz="2964" b="1" i="0">
                <a:solidFill>
                  <a:srgbClr val="E41C3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3992" y="803179"/>
            <a:ext cx="10484017" cy="456151"/>
          </a:xfrm>
        </p:spPr>
        <p:txBody>
          <a:bodyPr lIns="0" tIns="0" rIns="0" bIns="0"/>
          <a:lstStyle>
            <a:lvl1pPr>
              <a:defRPr sz="2964" b="1" i="0">
                <a:solidFill>
                  <a:srgbClr val="E41C3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3992" y="803179"/>
            <a:ext cx="10484017" cy="456151"/>
          </a:xfrm>
        </p:spPr>
        <p:txBody>
          <a:bodyPr lIns="0" tIns="0" rIns="0" bIns="0"/>
          <a:lstStyle>
            <a:lvl1pPr>
              <a:defRPr sz="2964" b="1" i="0">
                <a:solidFill>
                  <a:srgbClr val="E41C3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13849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13849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94BFC-462F-4F8F-8E0F-94C625624E88}" type="datetimeFigureOut">
              <a:rPr lang="ru-RU"/>
              <a:pPr>
                <a:defRPr/>
              </a:pPr>
              <a:t>28.04.2022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30DD6-1F4A-4575-AF75-7B2EC00C7D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737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5"/>
          <p:cNvSpPr txBox="1">
            <a:spLocks noGrp="1"/>
          </p:cNvSpPr>
          <p:nvPr>
            <p:ph type="title"/>
          </p:nvPr>
        </p:nvSpPr>
        <p:spPr>
          <a:xfrm>
            <a:off x="3062725" y="618782"/>
            <a:ext cx="6066551" cy="46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97" b="1" i="0">
                <a:solidFill>
                  <a:srgbClr val="E31D3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5"/>
          <p:cNvSpPr txBox="1">
            <a:spLocks noGrp="1"/>
          </p:cNvSpPr>
          <p:nvPr>
            <p:ph type="body" idx="1"/>
          </p:nvPr>
        </p:nvSpPr>
        <p:spPr>
          <a:xfrm>
            <a:off x="609600" y="1577341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6701" lvl="0" indent="-2283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3401" lvl="1" indent="-2283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0103" lvl="2" indent="-2283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6804" lvl="3" indent="-2283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3504" lvl="4" indent="-2283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0205" lvl="5" indent="-2283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196907" lvl="6" indent="-2283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3607" lvl="7" indent="-2283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0308" lvl="8" indent="-2283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5"/>
          <p:cNvSpPr txBox="1">
            <a:spLocks noGrp="1"/>
          </p:cNvSpPr>
          <p:nvPr>
            <p:ph type="body" idx="2"/>
          </p:nvPr>
        </p:nvSpPr>
        <p:spPr>
          <a:xfrm>
            <a:off x="6278879" y="1577341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6701" lvl="0" indent="-2283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3401" lvl="1" indent="-2283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0103" lvl="2" indent="-2283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6804" lvl="3" indent="-2283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3504" lvl="4" indent="-2283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0205" lvl="5" indent="-2283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196907" lvl="6" indent="-2283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3607" lvl="7" indent="-2283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0308" lvl="8" indent="-2283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5"/>
          <p:cNvSpPr txBox="1">
            <a:spLocks noGrp="1"/>
          </p:cNvSpPr>
          <p:nvPr>
            <p:ph type="ftr" idx="11"/>
          </p:nvPr>
        </p:nvSpPr>
        <p:spPr>
          <a:xfrm>
            <a:off x="724545" y="5740324"/>
            <a:ext cx="6094097" cy="24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99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5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5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1799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53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3992" y="803179"/>
            <a:ext cx="10484017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E41C3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1215" y="2091713"/>
            <a:ext cx="103132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21254">
        <a:defRPr>
          <a:latin typeface="+mn-lt"/>
          <a:ea typeface="+mn-ea"/>
          <a:cs typeface="+mn-cs"/>
        </a:defRPr>
      </a:lvl2pPr>
      <a:lvl3pPr marL="1042507">
        <a:defRPr>
          <a:latin typeface="+mn-lt"/>
          <a:ea typeface="+mn-ea"/>
          <a:cs typeface="+mn-cs"/>
        </a:defRPr>
      </a:lvl3pPr>
      <a:lvl4pPr marL="1563761">
        <a:defRPr>
          <a:latin typeface="+mn-lt"/>
          <a:ea typeface="+mn-ea"/>
          <a:cs typeface="+mn-cs"/>
        </a:defRPr>
      </a:lvl4pPr>
      <a:lvl5pPr marL="2085015">
        <a:defRPr>
          <a:latin typeface="+mn-lt"/>
          <a:ea typeface="+mn-ea"/>
          <a:cs typeface="+mn-cs"/>
        </a:defRPr>
      </a:lvl5pPr>
      <a:lvl6pPr marL="2606269">
        <a:defRPr>
          <a:latin typeface="+mn-lt"/>
          <a:ea typeface="+mn-ea"/>
          <a:cs typeface="+mn-cs"/>
        </a:defRPr>
      </a:lvl6pPr>
      <a:lvl7pPr marL="3127522">
        <a:defRPr>
          <a:latin typeface="+mn-lt"/>
          <a:ea typeface="+mn-ea"/>
          <a:cs typeface="+mn-cs"/>
        </a:defRPr>
      </a:lvl7pPr>
      <a:lvl8pPr marL="3648776">
        <a:defRPr>
          <a:latin typeface="+mn-lt"/>
          <a:ea typeface="+mn-ea"/>
          <a:cs typeface="+mn-cs"/>
        </a:defRPr>
      </a:lvl8pPr>
      <a:lvl9pPr marL="417003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21254">
        <a:defRPr>
          <a:latin typeface="+mn-lt"/>
          <a:ea typeface="+mn-ea"/>
          <a:cs typeface="+mn-cs"/>
        </a:defRPr>
      </a:lvl2pPr>
      <a:lvl3pPr marL="1042507">
        <a:defRPr>
          <a:latin typeface="+mn-lt"/>
          <a:ea typeface="+mn-ea"/>
          <a:cs typeface="+mn-cs"/>
        </a:defRPr>
      </a:lvl3pPr>
      <a:lvl4pPr marL="1563761">
        <a:defRPr>
          <a:latin typeface="+mn-lt"/>
          <a:ea typeface="+mn-ea"/>
          <a:cs typeface="+mn-cs"/>
        </a:defRPr>
      </a:lvl4pPr>
      <a:lvl5pPr marL="2085015">
        <a:defRPr>
          <a:latin typeface="+mn-lt"/>
          <a:ea typeface="+mn-ea"/>
          <a:cs typeface="+mn-cs"/>
        </a:defRPr>
      </a:lvl5pPr>
      <a:lvl6pPr marL="2606269">
        <a:defRPr>
          <a:latin typeface="+mn-lt"/>
          <a:ea typeface="+mn-ea"/>
          <a:cs typeface="+mn-cs"/>
        </a:defRPr>
      </a:lvl6pPr>
      <a:lvl7pPr marL="3127522">
        <a:defRPr>
          <a:latin typeface="+mn-lt"/>
          <a:ea typeface="+mn-ea"/>
          <a:cs typeface="+mn-cs"/>
        </a:defRPr>
      </a:lvl7pPr>
      <a:lvl8pPr marL="3648776">
        <a:defRPr>
          <a:latin typeface="+mn-lt"/>
          <a:ea typeface="+mn-ea"/>
          <a:cs typeface="+mn-cs"/>
        </a:defRPr>
      </a:lvl8pPr>
      <a:lvl9pPr marL="417003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acebook.com/Katerina.Norkina5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Katerina.Norkina5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Katerina.Norkina5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Katerina.Norkina5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Katerina.Norkina52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linkedin.com/in/enorkina/" TargetMode="External"/><Relationship Id="rId2" Type="http://schemas.openxmlformats.org/officeDocument/2006/relationships/hyperlink" Target="http://www.im-g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.jpeg"/><Relationship Id="rId4" Type="http://schemas.openxmlformats.org/officeDocument/2006/relationships/image" Target="../media/image3.png"/><Relationship Id="rId9" Type="http://schemas.openxmlformats.org/officeDocument/2006/relationships/hyperlink" Target="mailto:norkina@im-gr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acebook.com/Katerina.Norkina5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acebook.com/Katerina.Norkina5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acebook.com/Katerina.Norkina5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acebook.com/Katerina.Norkina5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Katerina.Norkina5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7000" y="2743200"/>
            <a:ext cx="7404251" cy="1131197"/>
          </a:xfrm>
          <a:prstGeom prst="rect">
            <a:avLst/>
          </a:prstGeom>
        </p:spPr>
        <p:txBody>
          <a:bodyPr vert="horz" wrap="square" lIns="0" tIns="19548" rIns="0" bIns="0" rtlCol="0">
            <a:spAutoFit/>
          </a:bodyPr>
          <a:lstStyle/>
          <a:p>
            <a:pPr marL="14479" marR="5792" algn="ctr">
              <a:lnSpc>
                <a:spcPct val="99100"/>
              </a:lnSpc>
              <a:spcBef>
                <a:spcPts val="154"/>
              </a:spcBef>
            </a:pPr>
            <a:r>
              <a:rPr lang="ru-RU" sz="3648" b="1" spc="-17" dirty="0">
                <a:latin typeface="Tahoma"/>
                <a:cs typeface="Tahoma"/>
              </a:rPr>
              <a:t>ТОП 10 ОШИБОК ЭКСПОРТНОГО БИЗНЕСА</a:t>
            </a:r>
            <a:endParaRPr sz="3648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9374" y="4911131"/>
            <a:ext cx="2778226" cy="312845"/>
          </a:xfrm>
          <a:prstGeom prst="rect">
            <a:avLst/>
          </a:prstGeom>
        </p:spPr>
        <p:txBody>
          <a:bodyPr vert="horz" wrap="square" lIns="0" tIns="14480" rIns="0" bIns="0" rtlCol="0">
            <a:spAutoFit/>
          </a:bodyPr>
          <a:lstStyle/>
          <a:p>
            <a:pPr marL="14479" algn="ctr">
              <a:spcBef>
                <a:spcPts val="114"/>
              </a:spcBef>
            </a:pPr>
            <a:r>
              <a:rPr lang="ru-RU" sz="1938" b="1" dirty="0">
                <a:latin typeface="Tahoma"/>
                <a:cs typeface="Tahoma"/>
              </a:rPr>
              <a:t>Май 2022</a:t>
            </a:r>
            <a:endParaRPr sz="1938" dirty="0">
              <a:latin typeface="Tahoma"/>
              <a:cs typeface="Tahoma"/>
            </a:endParaRPr>
          </a:p>
        </p:txBody>
      </p:sp>
      <p:pic>
        <p:nvPicPr>
          <p:cNvPr id="1030" name="Picture 6" descr="Поддежка экспорта">
            <a:extLst>
              <a:ext uri="{FF2B5EF4-FFF2-40B4-BE49-F238E27FC236}">
                <a16:creationId xmlns:a16="http://schemas.microsoft.com/office/drawing/2014/main" id="{CE72B6D1-1334-6C41-95AC-C44E4A69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4038600" cy="135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762000" y="685800"/>
            <a:ext cx="6066551" cy="4612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КРИТЕРИИ ВЫБОРА РЫНКА</a:t>
            </a:r>
            <a:endParaRPr dirty="0"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762000" y="1371600"/>
            <a:ext cx="7913464" cy="52322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85438" indent="-285438">
              <a:lnSpc>
                <a:spcPct val="150000"/>
              </a:lnSpc>
              <a:buClr>
                <a:srgbClr val="C00000"/>
              </a:buClr>
              <a:buSzPts val="1800"/>
              <a:buFont typeface="Courier New"/>
              <a:buChar char="o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ГЕОГРАФИЯ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438" indent="-285438">
              <a:lnSpc>
                <a:spcPct val="150000"/>
              </a:lnSpc>
              <a:spcBef>
                <a:spcPts val="1199"/>
              </a:spcBef>
              <a:buClr>
                <a:srgbClr val="C00000"/>
              </a:buClr>
              <a:buSzPts val="1800"/>
              <a:buFont typeface="Courier New"/>
              <a:buChar char="o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ЭКОНОМИКА  (GDP, доходы населения)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438" indent="-285438">
              <a:lnSpc>
                <a:spcPct val="150000"/>
              </a:lnSpc>
              <a:spcBef>
                <a:spcPts val="1199"/>
              </a:spcBef>
              <a:buClr>
                <a:srgbClr val="C00000"/>
              </a:buClr>
              <a:buSzPts val="1800"/>
              <a:buFont typeface="Courier New"/>
              <a:buChar char="o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ДЕМОГРАФИЯ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438" indent="-285438">
              <a:lnSpc>
                <a:spcPct val="150000"/>
              </a:lnSpc>
              <a:spcBef>
                <a:spcPts val="1199"/>
              </a:spcBef>
              <a:buClr>
                <a:srgbClr val="C00000"/>
              </a:buClr>
              <a:buSzPts val="1800"/>
              <a:buFont typeface="Courier New"/>
              <a:buChar char="o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ЗАКОНОДАТЕЛЬСТВО (таможня и т.п.)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438" indent="-285438">
              <a:lnSpc>
                <a:spcPct val="150000"/>
              </a:lnSpc>
              <a:spcBef>
                <a:spcPts val="1199"/>
              </a:spcBef>
              <a:buClr>
                <a:srgbClr val="C00000"/>
              </a:buClr>
              <a:buSzPts val="1800"/>
              <a:buFont typeface="Courier New"/>
              <a:buChar char="o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ПОЛИТИКА ВНУТРЕННЯЯ (стабильность, инвестиционный климат)</a:t>
            </a:r>
          </a:p>
          <a:p>
            <a:pPr marL="285438" indent="-285438">
              <a:lnSpc>
                <a:spcPct val="150000"/>
              </a:lnSpc>
              <a:spcBef>
                <a:spcPts val="1199"/>
              </a:spcBef>
              <a:buClr>
                <a:srgbClr val="C00000"/>
              </a:buClr>
              <a:buSzPts val="1800"/>
              <a:buFont typeface="Courier New"/>
              <a:buChar char="o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ВНЕШНЯЯ ПОЛИТИКА (отношения к и с Россией)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438" indent="-285438">
              <a:lnSpc>
                <a:spcPct val="150000"/>
              </a:lnSpc>
              <a:spcBef>
                <a:spcPts val="1199"/>
              </a:spcBef>
              <a:buClr>
                <a:srgbClr val="C00000"/>
              </a:buClr>
              <a:buSzPts val="1800"/>
              <a:buFont typeface="Courier New"/>
              <a:buChar char="o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КУЛЬТУРА, ЯЗЫК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438" indent="-285438">
              <a:lnSpc>
                <a:spcPct val="150000"/>
              </a:lnSpc>
              <a:spcBef>
                <a:spcPts val="1199"/>
              </a:spcBef>
              <a:buClr>
                <a:srgbClr val="C00000"/>
              </a:buClr>
              <a:buSzPts val="1800"/>
              <a:buFont typeface="Courier New"/>
              <a:buChar char="o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ТЕХНОЛОГИЧНОСТЬ (развитие технологий и интернета)</a:t>
            </a:r>
          </a:p>
        </p:txBody>
      </p:sp>
      <p:pic>
        <p:nvPicPr>
          <p:cNvPr id="7" name="Picture 4" descr="Map&#10;&#10;Description automatically generated">
            <a:extLst>
              <a:ext uri="{FF2B5EF4-FFF2-40B4-BE49-F238E27FC236}">
                <a16:creationId xmlns:a16="http://schemas.microsoft.com/office/drawing/2014/main" id="{B44F7DCE-B8DA-524A-9594-3D5E76A7D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66533"/>
            <a:ext cx="4258716" cy="21009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41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8797E5-E37B-984F-88E4-C7FFCC94CF93}"/>
              </a:ext>
            </a:extLst>
          </p:cNvPr>
          <p:cNvSpPr/>
          <p:nvPr/>
        </p:nvSpPr>
        <p:spPr>
          <a:xfrm>
            <a:off x="685800" y="838200"/>
            <a:ext cx="9220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0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50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5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МАРКЕТИНГОВЫХ МАТЕРИАЛОВ</a:t>
            </a:r>
            <a:endParaRPr lang="ru-RU" sz="50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228" name="Picture 4" descr="Цифры 5 с героями Диснея - Цифры - Картинки PNG - Галерейка">
            <a:extLst>
              <a:ext uri="{FF2B5EF4-FFF2-40B4-BE49-F238E27FC236}">
                <a16:creationId xmlns:a16="http://schemas.microsoft.com/office/drawing/2014/main" id="{32511E30-0B94-CD42-B0B2-967AC034B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143000"/>
            <a:ext cx="3549898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02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0168" y="2595070"/>
            <a:ext cx="2680937" cy="1059922"/>
          </a:xfrm>
          <a:custGeom>
            <a:avLst/>
            <a:gdLst/>
            <a:ahLst/>
            <a:cxnLst/>
            <a:rect l="l" t="t" r="r" b="b"/>
            <a:pathLst>
              <a:path w="2351404" h="929639">
                <a:moveTo>
                  <a:pt x="0" y="0"/>
                </a:moveTo>
                <a:lnTo>
                  <a:pt x="2351278" y="0"/>
                </a:lnTo>
                <a:lnTo>
                  <a:pt x="2351278" y="929203"/>
                </a:lnTo>
                <a:lnTo>
                  <a:pt x="0" y="929203"/>
                </a:lnTo>
                <a:lnTo>
                  <a:pt x="0" y="0"/>
                </a:lnTo>
                <a:close/>
              </a:path>
            </a:pathLst>
          </a:custGeom>
          <a:ln w="32523">
            <a:solidFill>
              <a:srgbClr val="E31D37"/>
            </a:solidFill>
          </a:ln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3" name="object 3"/>
          <p:cNvSpPr/>
          <p:nvPr/>
        </p:nvSpPr>
        <p:spPr>
          <a:xfrm>
            <a:off x="4514495" y="2595070"/>
            <a:ext cx="2680937" cy="1059922"/>
          </a:xfrm>
          <a:custGeom>
            <a:avLst/>
            <a:gdLst/>
            <a:ahLst/>
            <a:cxnLst/>
            <a:rect l="l" t="t" r="r" b="b"/>
            <a:pathLst>
              <a:path w="2351404" h="929639">
                <a:moveTo>
                  <a:pt x="0" y="0"/>
                </a:moveTo>
                <a:lnTo>
                  <a:pt x="2351277" y="0"/>
                </a:lnTo>
                <a:lnTo>
                  <a:pt x="2351277" y="929203"/>
                </a:lnTo>
                <a:lnTo>
                  <a:pt x="0" y="929203"/>
                </a:lnTo>
                <a:lnTo>
                  <a:pt x="0" y="0"/>
                </a:lnTo>
                <a:close/>
              </a:path>
            </a:pathLst>
          </a:custGeom>
          <a:ln w="32523">
            <a:solidFill>
              <a:srgbClr val="E31D37"/>
            </a:solidFill>
          </a:ln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4414" y="659497"/>
            <a:ext cx="8549604" cy="1536996"/>
          </a:xfrm>
          <a:prstGeom prst="rect">
            <a:avLst/>
          </a:prstGeom>
        </p:spPr>
        <p:txBody>
          <a:bodyPr vert="horz" wrap="square" lIns="0" tIns="83983" rIns="0" bIns="0" rtlCol="0">
            <a:spAutoFit/>
          </a:bodyPr>
          <a:lstStyle/>
          <a:p>
            <a:pPr marL="14479">
              <a:spcBef>
                <a:spcPts val="661"/>
              </a:spcBef>
            </a:pPr>
            <a:r>
              <a:rPr spc="6" dirty="0"/>
              <a:t>МАРКЕТИНГОВЫЕ</a:t>
            </a:r>
            <a:r>
              <a:rPr spc="-11" dirty="0"/>
              <a:t> </a:t>
            </a:r>
            <a:r>
              <a:rPr spc="6" dirty="0"/>
              <a:t>МАТЕРИАЛЫ</a:t>
            </a:r>
          </a:p>
          <a:p>
            <a:pPr marL="14479" marR="5792">
              <a:lnSpc>
                <a:spcPct val="115399"/>
              </a:lnSpc>
            </a:pPr>
            <a:r>
              <a:rPr spc="6" dirty="0"/>
              <a:t>ДЛЯ ПОТЕНЦИАЛЬНЫХ МЕЖДУНАРОДНЫХ </a:t>
            </a:r>
            <a:r>
              <a:rPr spc="-855" dirty="0"/>
              <a:t> </a:t>
            </a:r>
            <a:r>
              <a:rPr spc="6" dirty="0"/>
              <a:t>ПАРТНЕРОВ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84449" y="2648806"/>
            <a:ext cx="2531071" cy="603003"/>
          </a:xfrm>
          <a:prstGeom prst="rect">
            <a:avLst/>
          </a:prstGeom>
        </p:spPr>
        <p:txBody>
          <a:bodyPr vert="horz" wrap="square" lIns="0" tIns="38371" rIns="0" bIns="0" rtlCol="0">
            <a:spAutoFit/>
          </a:bodyPr>
          <a:lstStyle/>
          <a:p>
            <a:pPr marL="80360" marR="630572">
              <a:lnSpc>
                <a:spcPts val="2189"/>
              </a:lnSpc>
              <a:spcBef>
                <a:spcPts val="302"/>
              </a:spcBef>
            </a:pPr>
            <a:r>
              <a:rPr sz="1938" b="1" spc="6" dirty="0">
                <a:solidFill>
                  <a:srgbClr val="231F20"/>
                </a:solidFill>
                <a:latin typeface="Tahoma"/>
                <a:cs typeface="Tahoma"/>
              </a:rPr>
              <a:t>Э</a:t>
            </a:r>
            <a:r>
              <a:rPr sz="1938" b="1" dirty="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sz="1938" b="1" spc="6" dirty="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sz="1938" b="1" dirty="0">
                <a:solidFill>
                  <a:srgbClr val="231F20"/>
                </a:solidFill>
                <a:latin typeface="Tahoma"/>
                <a:cs typeface="Tahoma"/>
              </a:rPr>
              <a:t>ПОРТН</a:t>
            </a:r>
            <a:r>
              <a:rPr sz="1938" b="1" spc="-6" dirty="0">
                <a:solidFill>
                  <a:srgbClr val="231F20"/>
                </a:solidFill>
                <a:latin typeface="Tahoma"/>
                <a:cs typeface="Tahoma"/>
              </a:rPr>
              <a:t>Ы</a:t>
            </a:r>
            <a:r>
              <a:rPr sz="1938" b="1" dirty="0">
                <a:solidFill>
                  <a:srgbClr val="231F20"/>
                </a:solidFill>
                <a:latin typeface="Tahoma"/>
                <a:cs typeface="Tahoma"/>
              </a:rPr>
              <a:t>Й  ПИТЧ</a:t>
            </a:r>
            <a:endParaRPr sz="1938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5752" y="2627954"/>
            <a:ext cx="2521659" cy="620608"/>
          </a:xfrm>
          <a:prstGeom prst="rect">
            <a:avLst/>
          </a:prstGeom>
        </p:spPr>
        <p:txBody>
          <a:bodyPr vert="horz" wrap="square" lIns="0" tIns="30406" rIns="0" bIns="0" rtlCol="0">
            <a:spAutoFit/>
          </a:bodyPr>
          <a:lstStyle/>
          <a:p>
            <a:pPr marL="130313" marR="503877">
              <a:lnSpc>
                <a:spcPts val="2268"/>
              </a:lnSpc>
              <a:spcBef>
                <a:spcPts val="238"/>
              </a:spcBef>
            </a:pPr>
            <a:r>
              <a:rPr sz="1938" b="1" dirty="0">
                <a:solidFill>
                  <a:srgbClr val="231F20"/>
                </a:solidFill>
                <a:latin typeface="Tahoma"/>
                <a:cs typeface="Tahoma"/>
              </a:rPr>
              <a:t>ЭКСПОРТНАЯ </a:t>
            </a:r>
            <a:r>
              <a:rPr sz="1938" b="1" spc="6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938" b="1" dirty="0">
                <a:solidFill>
                  <a:srgbClr val="231F20"/>
                </a:solidFill>
                <a:latin typeface="Tahoma"/>
                <a:cs typeface="Tahoma"/>
              </a:rPr>
              <a:t>ПР</a:t>
            </a:r>
            <a:r>
              <a:rPr sz="1938" b="1" spc="-6" dirty="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sz="1938" b="1" spc="6" dirty="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sz="1938" b="1" spc="-6" dirty="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sz="1938" b="1" dirty="0">
                <a:solidFill>
                  <a:srgbClr val="231F20"/>
                </a:solidFill>
                <a:latin typeface="Tahoma"/>
                <a:cs typeface="Tahoma"/>
              </a:rPr>
              <a:t>НТ</a:t>
            </a:r>
            <a:r>
              <a:rPr sz="1938" b="1" spc="-6" dirty="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sz="1938" b="1" dirty="0">
                <a:solidFill>
                  <a:srgbClr val="231F20"/>
                </a:solidFill>
                <a:latin typeface="Tahoma"/>
                <a:cs typeface="Tahoma"/>
              </a:rPr>
              <a:t>ЦИЯ</a:t>
            </a:r>
            <a:endParaRPr sz="1938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83152" y="2588898"/>
            <a:ext cx="133938" cy="1072230"/>
          </a:xfrm>
          <a:custGeom>
            <a:avLst/>
            <a:gdLst/>
            <a:ahLst/>
            <a:cxnLst/>
            <a:rect l="l" t="t" r="r" b="b"/>
            <a:pathLst>
              <a:path w="117475" h="940435">
                <a:moveTo>
                  <a:pt x="117011" y="0"/>
                </a:moveTo>
                <a:lnTo>
                  <a:pt x="0" y="0"/>
                </a:lnTo>
                <a:lnTo>
                  <a:pt x="0" y="940033"/>
                </a:lnTo>
                <a:lnTo>
                  <a:pt x="117011" y="940033"/>
                </a:lnTo>
                <a:lnTo>
                  <a:pt x="117011" y="0"/>
                </a:lnTo>
                <a:close/>
              </a:path>
            </a:pathLst>
          </a:custGeom>
          <a:solidFill>
            <a:srgbClr val="E31D37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8" name="object 8"/>
          <p:cNvSpPr/>
          <p:nvPr/>
        </p:nvSpPr>
        <p:spPr>
          <a:xfrm>
            <a:off x="4522342" y="2589444"/>
            <a:ext cx="133938" cy="1072230"/>
          </a:xfrm>
          <a:custGeom>
            <a:avLst/>
            <a:gdLst/>
            <a:ahLst/>
            <a:cxnLst/>
            <a:rect l="l" t="t" r="r" b="b"/>
            <a:pathLst>
              <a:path w="117475" h="940435">
                <a:moveTo>
                  <a:pt x="117011" y="0"/>
                </a:moveTo>
                <a:lnTo>
                  <a:pt x="0" y="0"/>
                </a:lnTo>
                <a:lnTo>
                  <a:pt x="0" y="940033"/>
                </a:lnTo>
                <a:lnTo>
                  <a:pt x="117011" y="940033"/>
                </a:lnTo>
                <a:lnTo>
                  <a:pt x="117011" y="0"/>
                </a:lnTo>
                <a:close/>
              </a:path>
            </a:pathLst>
          </a:custGeom>
          <a:solidFill>
            <a:srgbClr val="E31D37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grpSp>
        <p:nvGrpSpPr>
          <p:cNvPr id="9" name="object 9"/>
          <p:cNvGrpSpPr/>
          <p:nvPr/>
        </p:nvGrpSpPr>
        <p:grpSpPr>
          <a:xfrm>
            <a:off x="7334330" y="2551550"/>
            <a:ext cx="2718584" cy="1121461"/>
            <a:chOff x="6432818" y="3011828"/>
            <a:chExt cx="2384425" cy="983615"/>
          </a:xfrm>
        </p:grpSpPr>
        <p:sp>
          <p:nvSpPr>
            <p:cNvPr id="10" name="object 10"/>
            <p:cNvSpPr/>
            <p:nvPr/>
          </p:nvSpPr>
          <p:spPr>
            <a:xfrm>
              <a:off x="6449080" y="3028089"/>
              <a:ext cx="2351405" cy="929640"/>
            </a:xfrm>
            <a:custGeom>
              <a:avLst/>
              <a:gdLst/>
              <a:ahLst/>
              <a:cxnLst/>
              <a:rect l="l" t="t" r="r" b="b"/>
              <a:pathLst>
                <a:path w="2351404" h="929639">
                  <a:moveTo>
                    <a:pt x="0" y="0"/>
                  </a:moveTo>
                  <a:lnTo>
                    <a:pt x="2351278" y="0"/>
                  </a:lnTo>
                  <a:lnTo>
                    <a:pt x="2351278" y="929203"/>
                  </a:lnTo>
                  <a:lnTo>
                    <a:pt x="0" y="929203"/>
                  </a:lnTo>
                  <a:lnTo>
                    <a:pt x="0" y="0"/>
                  </a:lnTo>
                  <a:close/>
                </a:path>
              </a:pathLst>
            </a:custGeom>
            <a:ln w="32523">
              <a:solidFill>
                <a:srgbClr val="E31D37"/>
              </a:solidFill>
            </a:ln>
          </p:spPr>
          <p:txBody>
            <a:bodyPr wrap="square" lIns="0" tIns="0" rIns="0" bIns="0" rtlCol="0"/>
            <a:lstStyle/>
            <a:p>
              <a:endParaRPr sz="2052"/>
            </a:p>
          </p:txBody>
        </p:sp>
        <p:sp>
          <p:nvSpPr>
            <p:cNvPr id="11" name="object 11"/>
            <p:cNvSpPr/>
            <p:nvPr/>
          </p:nvSpPr>
          <p:spPr>
            <a:xfrm>
              <a:off x="6447474" y="3055217"/>
              <a:ext cx="117475" cy="940435"/>
            </a:xfrm>
            <a:custGeom>
              <a:avLst/>
              <a:gdLst/>
              <a:ahLst/>
              <a:cxnLst/>
              <a:rect l="l" t="t" r="r" b="b"/>
              <a:pathLst>
                <a:path w="117475" h="940435">
                  <a:moveTo>
                    <a:pt x="117011" y="0"/>
                  </a:moveTo>
                  <a:lnTo>
                    <a:pt x="0" y="0"/>
                  </a:lnTo>
                  <a:lnTo>
                    <a:pt x="0" y="940033"/>
                  </a:lnTo>
                  <a:lnTo>
                    <a:pt x="117011" y="940033"/>
                  </a:lnTo>
                  <a:lnTo>
                    <a:pt x="117011" y="0"/>
                  </a:lnTo>
                  <a:close/>
                </a:path>
              </a:pathLst>
            </a:custGeom>
            <a:solidFill>
              <a:srgbClr val="E31D37"/>
            </a:solidFill>
          </p:spPr>
          <p:txBody>
            <a:bodyPr wrap="square" lIns="0" tIns="0" rIns="0" bIns="0" rtlCol="0"/>
            <a:lstStyle/>
            <a:p>
              <a:endParaRPr sz="2052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16562" y="2690507"/>
            <a:ext cx="2546275" cy="312845"/>
          </a:xfrm>
          <a:prstGeom prst="rect">
            <a:avLst/>
          </a:prstGeom>
        </p:spPr>
        <p:txBody>
          <a:bodyPr vert="horz" wrap="square" lIns="0" tIns="14480" rIns="0" bIns="0" rtlCol="0">
            <a:spAutoFit/>
          </a:bodyPr>
          <a:lstStyle/>
          <a:p>
            <a:pPr marL="136828">
              <a:spcBef>
                <a:spcPts val="114"/>
              </a:spcBef>
            </a:pPr>
            <a:r>
              <a:rPr sz="1938" b="1" dirty="0">
                <a:solidFill>
                  <a:srgbClr val="231F20"/>
                </a:solidFill>
                <a:latin typeface="Tahoma"/>
                <a:cs typeface="Tahoma"/>
              </a:rPr>
              <a:t>САЙТ</a:t>
            </a:r>
            <a:endParaRPr sz="1938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56521" y="4164864"/>
            <a:ext cx="9229431" cy="1657834"/>
          </a:xfrm>
          <a:prstGeom prst="rect">
            <a:avLst/>
          </a:prstGeom>
          <a:solidFill>
            <a:srgbClr val="C1414A"/>
          </a:solidFill>
          <a:ln w="21683">
            <a:solidFill>
              <a:srgbClr val="395E89"/>
            </a:solidFill>
          </a:ln>
        </p:spPr>
        <p:txBody>
          <a:bodyPr vert="horz" wrap="square" lIns="0" tIns="164346" rIns="0" bIns="0" rtlCol="0">
            <a:spAutoFit/>
          </a:bodyPr>
          <a:lstStyle/>
          <a:p>
            <a:pPr marL="488675" marR="1490641">
              <a:lnSpc>
                <a:spcPct val="190000"/>
              </a:lnSpc>
              <a:spcBef>
                <a:spcPts val="1294"/>
              </a:spcBef>
            </a:pPr>
            <a:r>
              <a:rPr sz="1596" spc="-23" dirty="0">
                <a:solidFill>
                  <a:srgbClr val="FFFFFF"/>
                </a:solidFill>
                <a:latin typeface="Tahoma"/>
                <a:cs typeface="Tahoma"/>
              </a:rPr>
              <a:t>Что </a:t>
            </a:r>
            <a:r>
              <a:rPr sz="1596" spc="-17" dirty="0">
                <a:solidFill>
                  <a:srgbClr val="FFFFFF"/>
                </a:solidFill>
                <a:latin typeface="Tahoma"/>
                <a:cs typeface="Tahoma"/>
              </a:rPr>
              <a:t>из </a:t>
            </a:r>
            <a:r>
              <a:rPr sz="1596" spc="-23" dirty="0">
                <a:solidFill>
                  <a:srgbClr val="FFFFFF"/>
                </a:solidFill>
                <a:latin typeface="Tahoma"/>
                <a:cs typeface="Tahoma"/>
              </a:rPr>
              <a:t>всего </a:t>
            </a:r>
            <a:r>
              <a:rPr sz="1596" spc="-17" dirty="0">
                <a:solidFill>
                  <a:srgbClr val="FFFFFF"/>
                </a:solidFill>
                <a:latin typeface="Tahoma"/>
                <a:cs typeface="Tahoma"/>
              </a:rPr>
              <a:t>этого вы </a:t>
            </a:r>
            <a:r>
              <a:rPr sz="1596" spc="-23" dirty="0">
                <a:solidFill>
                  <a:srgbClr val="FFFFFF"/>
                </a:solidFill>
                <a:latin typeface="Tahoma"/>
                <a:cs typeface="Tahoma"/>
              </a:rPr>
              <a:t>используете сейчас </a:t>
            </a:r>
            <a:r>
              <a:rPr sz="1596" spc="-6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1596" spc="-29" dirty="0">
                <a:solidFill>
                  <a:srgbClr val="FFFFFF"/>
                </a:solidFill>
                <a:latin typeface="Tahoma"/>
                <a:cs typeface="Tahoma"/>
              </a:rPr>
              <a:t>международных продажах </a:t>
            </a:r>
            <a:r>
              <a:rPr sz="1596" spc="-6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1596" spc="-17" dirty="0">
                <a:solidFill>
                  <a:srgbClr val="FFFFFF"/>
                </a:solidFill>
                <a:latin typeface="Tahoma"/>
                <a:cs typeface="Tahoma"/>
              </a:rPr>
              <a:t>как? </a:t>
            </a:r>
            <a:r>
              <a:rPr sz="1596" spc="-1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96" spc="-17" dirty="0">
                <a:solidFill>
                  <a:srgbClr val="FFFFFF"/>
                </a:solidFill>
                <a:latin typeface="Tahoma"/>
                <a:cs typeface="Tahoma"/>
              </a:rPr>
              <a:t>Кто</a:t>
            </a:r>
            <a:r>
              <a:rPr sz="1596" spc="-2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96" spc="-17" dirty="0">
                <a:solidFill>
                  <a:srgbClr val="FFFFFF"/>
                </a:solidFill>
                <a:latin typeface="Tahoma"/>
                <a:cs typeface="Tahoma"/>
              </a:rPr>
              <a:t>из</a:t>
            </a:r>
            <a:r>
              <a:rPr sz="1596" spc="-23" dirty="0">
                <a:solidFill>
                  <a:srgbClr val="FFFFFF"/>
                </a:solidFill>
                <a:latin typeface="Tahoma"/>
                <a:cs typeface="Tahoma"/>
              </a:rPr>
              <a:t> вас</a:t>
            </a:r>
            <a:r>
              <a:rPr sz="1596" spc="-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96" spc="-23" dirty="0">
                <a:solidFill>
                  <a:srgbClr val="FFFFFF"/>
                </a:solidFill>
                <a:latin typeface="Tahoma"/>
                <a:cs typeface="Tahoma"/>
              </a:rPr>
              <a:t>пользовался </a:t>
            </a:r>
            <a:r>
              <a:rPr sz="1596" spc="-29" dirty="0">
                <a:solidFill>
                  <a:srgbClr val="FFFFFF"/>
                </a:solidFill>
                <a:latin typeface="Tahoma"/>
                <a:cs typeface="Tahoma"/>
              </a:rPr>
              <a:t>субсидией </a:t>
            </a:r>
            <a:r>
              <a:rPr sz="1596" spc="-23" dirty="0">
                <a:solidFill>
                  <a:srgbClr val="FFFFFF"/>
                </a:solidFill>
                <a:latin typeface="Tahoma"/>
                <a:cs typeface="Tahoma"/>
              </a:rPr>
              <a:t>ЦПЭ</a:t>
            </a:r>
            <a:r>
              <a:rPr sz="1596" spc="-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96" spc="-17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596" spc="-23" dirty="0">
                <a:solidFill>
                  <a:srgbClr val="FFFFFF"/>
                </a:solidFill>
                <a:latin typeface="Tahoma"/>
                <a:cs typeface="Tahoma"/>
              </a:rPr>
              <a:t> разработке</a:t>
            </a:r>
            <a:r>
              <a:rPr sz="1596" spc="-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96" spc="-23" dirty="0">
                <a:solidFill>
                  <a:srgbClr val="FFFFFF"/>
                </a:solidFill>
                <a:latin typeface="Tahoma"/>
                <a:cs typeface="Tahoma"/>
              </a:rPr>
              <a:t>сайта</a:t>
            </a:r>
            <a:r>
              <a:rPr sz="1596" spc="-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96" spc="-23" dirty="0" err="1">
                <a:solidFill>
                  <a:srgbClr val="FFFFFF"/>
                </a:solidFill>
                <a:latin typeface="Tahoma"/>
                <a:cs typeface="Tahoma"/>
              </a:rPr>
              <a:t>или</a:t>
            </a:r>
            <a:r>
              <a:rPr sz="1596" spc="-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96" spc="-29" dirty="0" err="1">
                <a:solidFill>
                  <a:srgbClr val="FFFFFF"/>
                </a:solidFill>
                <a:latin typeface="Tahoma"/>
                <a:cs typeface="Tahoma"/>
              </a:rPr>
              <a:t>презентаци</a:t>
            </a:r>
            <a:r>
              <a:rPr lang="ru-RU" sz="1596" spc="-29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596" spc="-29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lang="ru-RU" sz="1596" spc="-29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88675" marR="1490641">
              <a:lnSpc>
                <a:spcPct val="190000"/>
              </a:lnSpc>
              <a:spcBef>
                <a:spcPts val="1294"/>
              </a:spcBef>
            </a:pPr>
            <a:endParaRPr sz="1596" dirty="0">
              <a:latin typeface="Tahoma"/>
              <a:cs typeface="Tahom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BEFBF9-C1A7-0349-B08B-6DA07E89291A}"/>
              </a:ext>
            </a:extLst>
          </p:cNvPr>
          <p:cNvSpPr txBox="1"/>
          <p:nvPr/>
        </p:nvSpPr>
        <p:spPr>
          <a:xfrm>
            <a:off x="3276600" y="6424075"/>
            <a:ext cx="6258445" cy="33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Катерина </a:t>
            </a:r>
            <a:r>
              <a:rPr lang="ru-RU" sz="1596" dirty="0" err="1">
                <a:solidFill>
                  <a:srgbClr val="AC3B61"/>
                </a:solidFill>
                <a:latin typeface="Oswald Regular" panose="02000503000000000000" pitchFamily="2" charset="0"/>
              </a:rPr>
              <a:t>Норкина</a:t>
            </a:r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 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| 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  <a:hlinkClick r:id="rId2"/>
              </a:rPr>
              <a:t>www.facebook.com</a:t>
            </a:r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  <a:hlinkClick r:id="rId2"/>
              </a:rPr>
              <a:t>/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  <a:hlinkClick r:id="rId2"/>
              </a:rPr>
              <a:t>Katerina.Norkina52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 | Telegram: @</a:t>
            </a:r>
            <a:r>
              <a:rPr lang="en-US" sz="1596" dirty="0" err="1">
                <a:solidFill>
                  <a:srgbClr val="AC3B61"/>
                </a:solidFill>
                <a:latin typeface="Oswald Regular" panose="02000503000000000000" pitchFamily="2" charset="0"/>
              </a:rPr>
              <a:t>knorky</a:t>
            </a:r>
            <a:endParaRPr lang="en-US" sz="1596" dirty="0">
              <a:solidFill>
                <a:srgbClr val="AC3B61"/>
              </a:solidFill>
              <a:latin typeface="Oswald Regular" panose="02000503000000000000" pitchFamily="2" charset="0"/>
            </a:endParaRPr>
          </a:p>
        </p:txBody>
      </p:sp>
      <p:pic>
        <p:nvPicPr>
          <p:cNvPr id="18" name="Picture 6" descr="Поддежка экспорта">
            <a:extLst>
              <a:ext uri="{FF2B5EF4-FFF2-40B4-BE49-F238E27FC236}">
                <a16:creationId xmlns:a16="http://schemas.microsoft.com/office/drawing/2014/main" id="{CFA47906-453C-3346-984D-1F8C3DBAC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6200"/>
            <a:ext cx="2971800" cy="10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32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41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8797E5-E37B-984F-88E4-C7FFCC94CF93}"/>
              </a:ext>
            </a:extLst>
          </p:cNvPr>
          <p:cNvSpPr/>
          <p:nvPr/>
        </p:nvSpPr>
        <p:spPr>
          <a:xfrm>
            <a:off x="1066800" y="2057400"/>
            <a:ext cx="6400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ИСПОЛЬЗУЕМ МЕРЫ ПОДДЕРЖКИ</a:t>
            </a:r>
          </a:p>
        </p:txBody>
      </p:sp>
      <p:pic>
        <p:nvPicPr>
          <p:cNvPr id="56322" name="Picture 2" descr="цифры пнг | Записи с меткой цифры пнг | Дневник rosinka7304 : LiveInternet  - Российский Сервис Онлайн-Дневников">
            <a:extLst>
              <a:ext uri="{FF2B5EF4-FFF2-40B4-BE49-F238E27FC236}">
                <a16:creationId xmlns:a16="http://schemas.microsoft.com/office/drawing/2014/main" id="{1E2FB72D-D639-294E-86A1-E16716D8A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13587"/>
            <a:ext cx="3041650" cy="392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31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4612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997" dirty="0">
                <a:solidFill>
                  <a:srgbClr val="E31D37"/>
                </a:solidFill>
                <a:ea typeface="Tahoma"/>
              </a:rPr>
              <a:t>МЕРЫ ПОДДЕРЖКИ</a:t>
            </a:r>
            <a:endParaRPr sz="2997" dirty="0">
              <a:solidFill>
                <a:srgbClr val="E31D37"/>
              </a:solidFill>
              <a:ea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EDC12-EED6-2944-83A3-74E644D3BB71}"/>
              </a:ext>
            </a:extLst>
          </p:cNvPr>
          <p:cNvSpPr txBox="1"/>
          <p:nvPr/>
        </p:nvSpPr>
        <p:spPr>
          <a:xfrm>
            <a:off x="3276600" y="6424075"/>
            <a:ext cx="6258445" cy="33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Катерина </a:t>
            </a:r>
            <a:r>
              <a:rPr lang="ru-RU" sz="1596" dirty="0" err="1">
                <a:solidFill>
                  <a:srgbClr val="AC3B61"/>
                </a:solidFill>
                <a:latin typeface="Oswald Regular" panose="02000503000000000000" pitchFamily="2" charset="0"/>
              </a:rPr>
              <a:t>Норкина</a:t>
            </a:r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 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| 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  <a:hlinkClick r:id="rId3"/>
              </a:rPr>
              <a:t>www.facebook.com</a:t>
            </a:r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  <a:hlinkClick r:id="rId3"/>
              </a:rPr>
              <a:t>/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  <a:hlinkClick r:id="rId3"/>
              </a:rPr>
              <a:t>Katerina.Norkina52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 | Telegram: @</a:t>
            </a:r>
            <a:r>
              <a:rPr lang="en-US" sz="1596" dirty="0" err="1">
                <a:solidFill>
                  <a:srgbClr val="AC3B61"/>
                </a:solidFill>
                <a:latin typeface="Oswald Regular" panose="02000503000000000000" pitchFamily="2" charset="0"/>
              </a:rPr>
              <a:t>knorky</a:t>
            </a:r>
            <a:endParaRPr lang="en-US" sz="1596" dirty="0">
              <a:solidFill>
                <a:srgbClr val="AC3B61"/>
              </a:solidFill>
              <a:latin typeface="Oswald Regular" panose="02000503000000000000" pitchFamily="2" charset="0"/>
            </a:endParaRPr>
          </a:p>
        </p:txBody>
      </p:sp>
      <p:pic>
        <p:nvPicPr>
          <p:cNvPr id="9" name="Picture 6" descr="Поддежка экспорта">
            <a:extLst>
              <a:ext uri="{FF2B5EF4-FFF2-40B4-BE49-F238E27FC236}">
                <a16:creationId xmlns:a16="http://schemas.microsoft.com/office/drawing/2014/main" id="{03312534-C99F-DA41-AA3F-707B31D0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6200"/>
            <a:ext cx="2971800" cy="10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365FC5D-E6EE-4E4A-B00E-AAD1D2C79E4A}"/>
              </a:ext>
            </a:extLst>
          </p:cNvPr>
          <p:cNvSpPr/>
          <p:nvPr/>
        </p:nvSpPr>
        <p:spPr>
          <a:xfrm>
            <a:off x="761999" y="1149423"/>
            <a:ext cx="10668001" cy="534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Институты поддержки экспорта конкурируют за экспортеров</a:t>
            </a: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не экспортеры конкурируют за субсидии и меры поддержки</a:t>
            </a:r>
          </a:p>
          <a:p>
            <a:pPr>
              <a:lnSpc>
                <a:spcPct val="150000"/>
              </a:lnSpc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Попросите вашего </a:t>
            </a:r>
            <a:r>
              <a:rPr lang="ru-RU" alt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юриста/ бухгалтера </a:t>
            </a: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помочь вам с пакетами документов, чтобы было легко!</a:t>
            </a:r>
            <a:endParaRPr lang="ru-RU" alt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Покрытие </a:t>
            </a:r>
            <a:r>
              <a:rPr lang="ru-RU" alt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100</a:t>
            </a:r>
            <a:r>
              <a:rPr lang="en-US" alt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ru-RU" alt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расходов на выставки</a:t>
            </a: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мероприятия, первичный поиск партнеров/ бесплатное обучение и повышение квалификации/ услуги по сертификации и маркетинговым исследованиям на условиях со-финансирования</a:t>
            </a:r>
          </a:p>
          <a:p>
            <a:pPr>
              <a:lnSpc>
                <a:spcPct val="150000"/>
              </a:lnSpc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Использование мер поддержки – это залог </a:t>
            </a:r>
            <a:r>
              <a:rPr lang="ru-RU" alt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эффективного </a:t>
            </a:r>
            <a:r>
              <a:rPr lang="ru-RU" alt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нетворкинга</a:t>
            </a: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среде экспортеров, представителей глобального бизнеса, а также международных предпринимателей</a:t>
            </a: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</a:t>
            </a:r>
            <a:endParaRPr lang="ru-RU" alt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07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41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8797E5-E37B-984F-88E4-C7FFCC94CF93}"/>
              </a:ext>
            </a:extLst>
          </p:cNvPr>
          <p:cNvSpPr/>
          <p:nvPr/>
        </p:nvSpPr>
        <p:spPr>
          <a:xfrm>
            <a:off x="990600" y="1379577"/>
            <a:ext cx="6400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5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50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5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ПЛАНА </a:t>
            </a:r>
          </a:p>
          <a:p>
            <a:r>
              <a:rPr lang="ru-RU" sz="5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</a:t>
            </a:r>
          </a:p>
          <a:p>
            <a:br>
              <a:rPr lang="ru-RU" sz="5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5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50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7346" name="Picture 2" descr="Число и цифра 7&amp;quot;. Дидактический материал по математике.">
            <a:extLst>
              <a:ext uri="{FF2B5EF4-FFF2-40B4-BE49-F238E27FC236}">
                <a16:creationId xmlns:a16="http://schemas.microsoft.com/office/drawing/2014/main" id="{29ADAD40-A6F4-9B4E-ABC4-5FD5EEE04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95400"/>
            <a:ext cx="3891454" cy="518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45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836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997" dirty="0">
                <a:solidFill>
                  <a:srgbClr val="E31D37"/>
                </a:solidFill>
                <a:ea typeface="Tahoma"/>
              </a:rPr>
              <a:t>НЕТ ПЛАНА РАБОТ: РЕШЕНИЕ</a:t>
            </a:r>
            <a:br>
              <a:rPr lang="ru-RU" sz="2997" dirty="0">
                <a:solidFill>
                  <a:srgbClr val="E31D37"/>
                </a:solidFill>
                <a:ea typeface="Tahoma"/>
              </a:rPr>
            </a:br>
            <a:r>
              <a:rPr lang="ru-RU" sz="2997" dirty="0">
                <a:solidFill>
                  <a:srgbClr val="E31D37"/>
                </a:solidFill>
                <a:ea typeface="Tahoma"/>
              </a:rPr>
              <a:t>ЧЕК-ЛИСТ ДОКУМЕНТОВ  </a:t>
            </a:r>
            <a:br>
              <a:rPr lang="ru-RU" sz="2997" dirty="0">
                <a:solidFill>
                  <a:srgbClr val="E31D37"/>
                </a:solidFill>
                <a:ea typeface="Tahoma"/>
              </a:rPr>
            </a:br>
            <a:r>
              <a:rPr lang="ru-RU" sz="2997" dirty="0">
                <a:solidFill>
                  <a:srgbClr val="E31D37"/>
                </a:solidFill>
                <a:ea typeface="Tahoma"/>
              </a:rPr>
              <a:t>ПО ПЛАНИРОВАНИЮ ЭКСПОРТЕРА</a:t>
            </a:r>
            <a:endParaRPr sz="2997" dirty="0">
              <a:solidFill>
                <a:srgbClr val="E31D37"/>
              </a:solidFill>
              <a:ea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EDC12-EED6-2944-83A3-74E644D3BB71}"/>
              </a:ext>
            </a:extLst>
          </p:cNvPr>
          <p:cNvSpPr txBox="1"/>
          <p:nvPr/>
        </p:nvSpPr>
        <p:spPr>
          <a:xfrm>
            <a:off x="3276600" y="6424075"/>
            <a:ext cx="6258445" cy="33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Катерина </a:t>
            </a:r>
            <a:r>
              <a:rPr lang="ru-RU" sz="1596" dirty="0" err="1">
                <a:solidFill>
                  <a:srgbClr val="AC3B61"/>
                </a:solidFill>
                <a:latin typeface="Oswald Regular" panose="02000503000000000000" pitchFamily="2" charset="0"/>
              </a:rPr>
              <a:t>Норкина</a:t>
            </a:r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 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| 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  <a:hlinkClick r:id="rId3"/>
              </a:rPr>
              <a:t>www.facebook.com</a:t>
            </a:r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  <a:hlinkClick r:id="rId3"/>
              </a:rPr>
              <a:t>/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  <a:hlinkClick r:id="rId3"/>
              </a:rPr>
              <a:t>Katerina.Norkina52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 | Telegram: @</a:t>
            </a:r>
            <a:r>
              <a:rPr lang="en-US" sz="1596" dirty="0" err="1">
                <a:solidFill>
                  <a:srgbClr val="AC3B61"/>
                </a:solidFill>
                <a:latin typeface="Oswald Regular" panose="02000503000000000000" pitchFamily="2" charset="0"/>
              </a:rPr>
              <a:t>knorky</a:t>
            </a:r>
            <a:endParaRPr lang="en-US" sz="1596" dirty="0">
              <a:solidFill>
                <a:srgbClr val="AC3B61"/>
              </a:solidFill>
              <a:latin typeface="Oswald Regular" panose="02000503000000000000" pitchFamily="2" charset="0"/>
            </a:endParaRPr>
          </a:p>
        </p:txBody>
      </p:sp>
      <p:pic>
        <p:nvPicPr>
          <p:cNvPr id="9" name="Picture 6" descr="Поддежка экспорта">
            <a:extLst>
              <a:ext uri="{FF2B5EF4-FFF2-40B4-BE49-F238E27FC236}">
                <a16:creationId xmlns:a16="http://schemas.microsoft.com/office/drawing/2014/main" id="{03312534-C99F-DA41-AA3F-707B31D0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6200"/>
            <a:ext cx="2971800" cy="10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4D64D-73AF-1646-A764-179E3E9B62AE}"/>
              </a:ext>
            </a:extLst>
          </p:cNvPr>
          <p:cNvSpPr txBox="1"/>
          <p:nvPr/>
        </p:nvSpPr>
        <p:spPr>
          <a:xfrm>
            <a:off x="838200" y="2037703"/>
            <a:ext cx="9906965" cy="3452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по продажам (</a:t>
            </a:r>
            <a:r>
              <a:rPr lang="ru-RU" alt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лидогенерации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 год/ 6 месяцев/ 3 месяца, связанный с мотивацией </a:t>
            </a:r>
            <a:r>
              <a:rPr lang="ru-RU" alt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продажников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отдела ВЭД, вкл. активности по продажам</a:t>
            </a:r>
          </a:p>
          <a:p>
            <a:pPr>
              <a:lnSpc>
                <a:spcPct val="150000"/>
              </a:lnSpc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План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маркетинговых активностей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(мероприятия/ прямая реклама) на год</a:t>
            </a:r>
          </a:p>
          <a:p>
            <a:pPr>
              <a:lnSpc>
                <a:spcPct val="150000"/>
              </a:lnSpc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</a:t>
            </a:r>
            <a:r>
              <a:rPr lang="en-US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список потенциальных клиентов с актуальными статусами</a:t>
            </a:r>
          </a:p>
          <a:p>
            <a:pPr>
              <a:lnSpc>
                <a:spcPct val="150000"/>
              </a:lnSpc>
              <a:spcAft>
                <a:spcPts val="1800"/>
              </a:spcAft>
              <a:buFontTx/>
              <a:buAutoNum type="arabicPeriod"/>
              <a:defRPr/>
            </a:pPr>
            <a:endParaRPr lang="ru-RU" alt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FontTx/>
              <a:buAutoNum type="arabicPeriod"/>
              <a:defRPr/>
            </a:pPr>
            <a:endParaRPr lang="ru-RU" alt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6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41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8797E5-E37B-984F-88E4-C7FFCC94CF93}"/>
              </a:ext>
            </a:extLst>
          </p:cNvPr>
          <p:cNvSpPr/>
          <p:nvPr/>
        </p:nvSpPr>
        <p:spPr>
          <a:xfrm>
            <a:off x="763773" y="-2819400"/>
            <a:ext cx="7086600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0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5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50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5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50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ru-RU" sz="5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50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5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СЛАБЫЙ АНГЛИЙСКИЙ ЯЗЫК</a:t>
            </a:r>
          </a:p>
          <a:p>
            <a:br>
              <a:rPr lang="ru-RU" sz="5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50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372" name="Picture 4" descr="У весёлой детворы Разноцветные шары.&amp;quot; -Цифры пнг. :). Обсуждение на  LiveInternet - Российский Сервис Онлайн-Дневников">
            <a:extLst>
              <a:ext uri="{FF2B5EF4-FFF2-40B4-BE49-F238E27FC236}">
                <a16:creationId xmlns:a16="http://schemas.microsoft.com/office/drawing/2014/main" id="{B72DACC8-1879-BB45-9D91-F80113BC9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230094"/>
            <a:ext cx="322756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51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9224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997" dirty="0">
                <a:solidFill>
                  <a:srgbClr val="E31D37"/>
                </a:solidFill>
                <a:ea typeface="Tahoma"/>
              </a:rPr>
              <a:t>СЛАБЫЙ АНГЛИЙСКИЙ ЯЗЫК: </a:t>
            </a:r>
            <a:br>
              <a:rPr lang="ru-RU" sz="2997" dirty="0">
                <a:solidFill>
                  <a:srgbClr val="E31D37"/>
                </a:solidFill>
                <a:ea typeface="Tahoma"/>
              </a:rPr>
            </a:br>
            <a:r>
              <a:rPr lang="ru-RU" sz="2997" dirty="0">
                <a:solidFill>
                  <a:srgbClr val="E31D37"/>
                </a:solidFill>
                <a:ea typeface="Tahoma"/>
              </a:rPr>
              <a:t>РЕШЕНИЕ</a:t>
            </a:r>
            <a:endParaRPr sz="2997" dirty="0">
              <a:solidFill>
                <a:srgbClr val="E31D37"/>
              </a:solidFill>
              <a:ea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EDC12-EED6-2944-83A3-74E644D3BB71}"/>
              </a:ext>
            </a:extLst>
          </p:cNvPr>
          <p:cNvSpPr txBox="1"/>
          <p:nvPr/>
        </p:nvSpPr>
        <p:spPr>
          <a:xfrm>
            <a:off x="3276600" y="6424075"/>
            <a:ext cx="6258445" cy="33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Катерина </a:t>
            </a:r>
            <a:r>
              <a:rPr lang="ru-RU" sz="1596" dirty="0" err="1">
                <a:solidFill>
                  <a:srgbClr val="AC3B61"/>
                </a:solidFill>
                <a:latin typeface="Oswald Regular" panose="02000503000000000000" pitchFamily="2" charset="0"/>
              </a:rPr>
              <a:t>Норкина</a:t>
            </a:r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 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| 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  <a:hlinkClick r:id="rId3"/>
              </a:rPr>
              <a:t>www.facebook.com</a:t>
            </a:r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  <a:hlinkClick r:id="rId3"/>
              </a:rPr>
              <a:t>/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  <a:hlinkClick r:id="rId3"/>
              </a:rPr>
              <a:t>Katerina.Norkina52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 | Telegram: @</a:t>
            </a:r>
            <a:r>
              <a:rPr lang="en-US" sz="1596" dirty="0" err="1">
                <a:solidFill>
                  <a:srgbClr val="AC3B61"/>
                </a:solidFill>
                <a:latin typeface="Oswald Regular" panose="02000503000000000000" pitchFamily="2" charset="0"/>
              </a:rPr>
              <a:t>knorky</a:t>
            </a:r>
            <a:endParaRPr lang="en-US" sz="1596" dirty="0">
              <a:solidFill>
                <a:srgbClr val="AC3B61"/>
              </a:solidFill>
              <a:latin typeface="Oswald Regular" panose="02000503000000000000" pitchFamily="2" charset="0"/>
            </a:endParaRPr>
          </a:p>
        </p:txBody>
      </p:sp>
      <p:pic>
        <p:nvPicPr>
          <p:cNvPr id="9" name="Picture 6" descr="Поддежка экспорта">
            <a:extLst>
              <a:ext uri="{FF2B5EF4-FFF2-40B4-BE49-F238E27FC236}">
                <a16:creationId xmlns:a16="http://schemas.microsoft.com/office/drawing/2014/main" id="{03312534-C99F-DA41-AA3F-707B31D0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6200"/>
            <a:ext cx="2971800" cy="10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4D64D-73AF-1646-A764-179E3E9B62AE}"/>
              </a:ext>
            </a:extLst>
          </p:cNvPr>
          <p:cNvSpPr txBox="1"/>
          <p:nvPr/>
        </p:nvSpPr>
        <p:spPr>
          <a:xfrm>
            <a:off x="685800" y="1329969"/>
            <a:ext cx="10820400" cy="2805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Уровня </a:t>
            </a:r>
            <a:r>
              <a:rPr lang="en-US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INTERMEDIATE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достаточно, чтобы понимать и самостоятельно вести переговоры, а это от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года осознанного обучения</a:t>
            </a:r>
          </a:p>
          <a:p>
            <a:pPr>
              <a:lnSpc>
                <a:spcPct val="150000"/>
              </a:lnSpc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Лучше ваш собственный плохой английский, чем очень хороший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внешний переводчик</a:t>
            </a:r>
          </a:p>
          <a:p>
            <a:pPr>
              <a:lnSpc>
                <a:spcPct val="150000"/>
              </a:lnSpc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Когда английский -- иностранный для обеих сторон, значение понятия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ОШИБСЯ 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стирается</a:t>
            </a:r>
          </a:p>
          <a:p>
            <a:pPr>
              <a:lnSpc>
                <a:spcPct val="150000"/>
              </a:lnSpc>
              <a:spcAft>
                <a:spcPts val="1800"/>
              </a:spcAft>
              <a:buFontTx/>
              <a:buAutoNum type="arabicPeriod"/>
              <a:defRPr/>
            </a:pPr>
            <a:endParaRPr lang="ru-RU" alt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6" name="Picture 8" descr="Английский для UX дизайнеров. Если вы хотите подтянуть английский для… | by  Ellina Morits | Дизайн-кабак">
            <a:extLst>
              <a:ext uri="{FF2B5EF4-FFF2-40B4-BE49-F238E27FC236}">
                <a16:creationId xmlns:a16="http://schemas.microsoft.com/office/drawing/2014/main" id="{F6FF1AFE-2BEE-9E4D-97E0-3D4053BA4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49750"/>
            <a:ext cx="4343400" cy="285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Я 3 месяца самостоятельно учила английский язык и готова рассказать о  методах, на которые не нужно тратить время / AdMe">
            <a:extLst>
              <a:ext uri="{FF2B5EF4-FFF2-40B4-BE49-F238E27FC236}">
                <a16:creationId xmlns:a16="http://schemas.microsoft.com/office/drawing/2014/main" id="{7227E6E6-C8D8-8E43-9435-547F063B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56980"/>
            <a:ext cx="2947770" cy="285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120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41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8797E5-E37B-984F-88E4-C7FFCC94CF93}"/>
              </a:ext>
            </a:extLst>
          </p:cNvPr>
          <p:cNvSpPr/>
          <p:nvPr/>
        </p:nvSpPr>
        <p:spPr>
          <a:xfrm>
            <a:off x="685800" y="0"/>
            <a:ext cx="791406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5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ГИБКОСТИ, </a:t>
            </a:r>
            <a:br>
              <a:rPr lang="ru-RU" sz="5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МЕДЛЕННАЯ РЕАКЦИЯ НА ВХОДЯЩИЕ ЗАПРОСЫ,</a:t>
            </a:r>
          </a:p>
          <a:p>
            <a:r>
              <a:rPr lang="ru-RU" sz="5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самый главный фактор</a:t>
            </a:r>
            <a:r>
              <a:rPr lang="ru-RU" sz="5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</a:t>
            </a:r>
            <a:br>
              <a:rPr lang="ru-RU" sz="5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50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9394" name="Picture 2" descr="Цифра 9 - Цифры - Картинки PNG - Галерейка">
            <a:extLst>
              <a:ext uri="{FF2B5EF4-FFF2-40B4-BE49-F238E27FC236}">
                <a16:creationId xmlns:a16="http://schemas.microsoft.com/office/drawing/2014/main" id="{76AEAD06-9C93-1243-9FF1-C0D14DD1C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88" y="1143000"/>
            <a:ext cx="373888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8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86388"/>
            <a:ext cx="4155705" cy="481454"/>
          </a:xfrm>
          <a:prstGeom prst="rect">
            <a:avLst/>
          </a:prstGeom>
        </p:spPr>
        <p:txBody>
          <a:bodyPr vert="horz" wrap="square" lIns="0" tIns="14480" rIns="0" bIns="0" rtlCol="0">
            <a:spAutoFit/>
          </a:bodyPr>
          <a:lstStyle/>
          <a:p>
            <a:pPr marL="14479">
              <a:spcBef>
                <a:spcPts val="114"/>
              </a:spcBef>
            </a:pPr>
            <a:r>
              <a:rPr spc="6" dirty="0"/>
              <a:t>КАТЕРИНА</a:t>
            </a:r>
            <a:r>
              <a:rPr spc="-57" dirty="0"/>
              <a:t> </a:t>
            </a:r>
            <a:r>
              <a:rPr spc="6" dirty="0"/>
              <a:t>НОРКИНА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2623" y="3912054"/>
            <a:ext cx="2136496" cy="747707"/>
          </a:xfrm>
          <a:prstGeom prst="rect">
            <a:avLst/>
          </a:prstGeom>
        </p:spPr>
        <p:txBody>
          <a:bodyPr vert="horz" wrap="square" lIns="0" tIns="18100" rIns="0" bIns="0" rtlCol="0">
            <a:spAutoFit/>
          </a:bodyPr>
          <a:lstStyle/>
          <a:p>
            <a:pPr marL="14479" marR="5792">
              <a:lnSpc>
                <a:spcPct val="98600"/>
              </a:lnSpc>
              <a:spcBef>
                <a:spcPts val="143"/>
              </a:spcBef>
            </a:pPr>
            <a:r>
              <a:rPr sz="1596" spc="-29" dirty="0">
                <a:latin typeface="Tahoma"/>
                <a:cs typeface="Tahoma"/>
              </a:rPr>
              <a:t>Генеральный </a:t>
            </a:r>
            <a:r>
              <a:rPr sz="1596" spc="-23" dirty="0">
                <a:latin typeface="Tahoma"/>
                <a:cs typeface="Tahoma"/>
              </a:rPr>
              <a:t>директор </a:t>
            </a:r>
            <a:r>
              <a:rPr sz="1596" spc="-485" dirty="0">
                <a:latin typeface="Tahoma"/>
                <a:cs typeface="Tahoma"/>
              </a:rPr>
              <a:t> </a:t>
            </a:r>
            <a:r>
              <a:rPr sz="1596" spc="-17" dirty="0">
                <a:latin typeface="Tahoma"/>
                <a:cs typeface="Tahoma"/>
              </a:rPr>
              <a:t>ООО </a:t>
            </a:r>
            <a:r>
              <a:rPr sz="1596" spc="-23" dirty="0">
                <a:latin typeface="Tahoma"/>
                <a:cs typeface="Tahoma"/>
              </a:rPr>
              <a:t>«Ай </a:t>
            </a:r>
            <a:r>
              <a:rPr sz="1596" spc="-17" dirty="0">
                <a:latin typeface="Tahoma"/>
                <a:cs typeface="Tahoma"/>
              </a:rPr>
              <a:t>Эм Джи Ар» </a:t>
            </a:r>
            <a:r>
              <a:rPr sz="1596" spc="-11" dirty="0">
                <a:latin typeface="Tahoma"/>
                <a:cs typeface="Tahoma"/>
              </a:rPr>
              <a:t> </a:t>
            </a:r>
            <a:r>
              <a:rPr sz="1596" u="heavy" spc="-46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www.im-gr.ru</a:t>
            </a:r>
            <a:endParaRPr sz="1596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8182" y="852151"/>
            <a:ext cx="3402031" cy="312845"/>
          </a:xfrm>
          <a:prstGeom prst="rect">
            <a:avLst/>
          </a:prstGeom>
        </p:spPr>
        <p:txBody>
          <a:bodyPr vert="horz" wrap="square" lIns="0" tIns="14480" rIns="0" bIns="0" rtlCol="0">
            <a:spAutoFit/>
          </a:bodyPr>
          <a:lstStyle/>
          <a:p>
            <a:pPr marL="14479">
              <a:spcBef>
                <a:spcPts val="114"/>
              </a:spcBef>
            </a:pPr>
            <a:r>
              <a:rPr sz="1938" b="1" spc="-6" dirty="0">
                <a:solidFill>
                  <a:srgbClr val="231F20"/>
                </a:solidFill>
                <a:latin typeface="Tahoma"/>
                <a:cs typeface="Tahoma"/>
              </a:rPr>
              <a:t>ОПЫТ</a:t>
            </a:r>
            <a:r>
              <a:rPr sz="1938" b="1" spc="-2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938" b="1" dirty="0">
                <a:solidFill>
                  <a:srgbClr val="231F20"/>
                </a:solidFill>
                <a:latin typeface="Tahoma"/>
                <a:cs typeface="Tahoma"/>
              </a:rPr>
              <a:t>РАБОТЫ</a:t>
            </a:r>
            <a:r>
              <a:rPr sz="1938" b="1" spc="-2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938" b="1" dirty="0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sz="1938" b="1" spc="-2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938" b="1" dirty="0">
                <a:solidFill>
                  <a:srgbClr val="231F20"/>
                </a:solidFill>
                <a:latin typeface="Tahoma"/>
                <a:cs typeface="Tahoma"/>
              </a:rPr>
              <a:t>НАЙМУ</a:t>
            </a:r>
            <a:endParaRPr sz="1938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28182" y="1682737"/>
            <a:ext cx="6606619" cy="4794263"/>
          </a:xfrm>
          <a:prstGeom prst="rect">
            <a:avLst/>
          </a:prstGeom>
        </p:spPr>
        <p:txBody>
          <a:bodyPr vert="horz" wrap="square" lIns="0" tIns="14480" rIns="0" bIns="0" rtlCol="0">
            <a:spAutoFit/>
          </a:bodyPr>
          <a:lstStyle/>
          <a:p>
            <a:pPr marL="99907" marR="140448">
              <a:lnSpc>
                <a:spcPct val="107100"/>
              </a:lnSpc>
              <a:spcBef>
                <a:spcPts val="114"/>
              </a:spcBef>
            </a:pP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Продюсер международных </a:t>
            </a:r>
            <a:r>
              <a:rPr sz="1596" spc="-6" dirty="0">
                <a:solidFill>
                  <a:srgbClr val="231F20"/>
                </a:solidFill>
                <a:latin typeface="Tahoma"/>
                <a:cs typeface="Tahoma"/>
              </a:rPr>
              <a:t>и </a:t>
            </a: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российских мероприятий </a:t>
            </a:r>
            <a:r>
              <a:rPr sz="1596" spc="-48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11" dirty="0">
                <a:solidFill>
                  <a:srgbClr val="231F20"/>
                </a:solidFill>
                <a:latin typeface="Tahoma"/>
                <a:cs typeface="Tahoma"/>
              </a:rPr>
              <a:t>PR</a:t>
            </a:r>
            <a:r>
              <a:rPr sz="1596" spc="-51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директор</a:t>
            </a:r>
            <a:r>
              <a:rPr sz="1596" spc="-3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6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1596" spc="-3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международных</a:t>
            </a:r>
            <a:r>
              <a:rPr sz="1596" spc="-46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проектах</a:t>
            </a:r>
            <a:endParaRPr sz="1596" dirty="0">
              <a:latin typeface="Tahoma"/>
              <a:cs typeface="Tahoma"/>
            </a:endParaRPr>
          </a:p>
          <a:p>
            <a:pPr marL="99907">
              <a:spcBef>
                <a:spcPts val="137"/>
              </a:spcBef>
            </a:pP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Директор</a:t>
            </a:r>
            <a:r>
              <a:rPr sz="1596" spc="-6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17" dirty="0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sz="1596" spc="-6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продажам</a:t>
            </a:r>
            <a:endParaRPr sz="1596" dirty="0">
              <a:latin typeface="Tahoma"/>
              <a:cs typeface="Tahoma"/>
            </a:endParaRPr>
          </a:p>
          <a:p>
            <a:pPr marL="14479" marR="865136">
              <a:lnSpc>
                <a:spcPts val="2303"/>
              </a:lnSpc>
              <a:spcBef>
                <a:spcPts val="1613"/>
              </a:spcBef>
            </a:pPr>
            <a:r>
              <a:rPr sz="1938" b="1" spc="-6" dirty="0">
                <a:solidFill>
                  <a:srgbClr val="231F20"/>
                </a:solidFill>
                <a:latin typeface="Tahoma"/>
                <a:cs typeface="Tahoma"/>
              </a:rPr>
              <a:t>ОПЫТ </a:t>
            </a:r>
            <a:r>
              <a:rPr sz="1938" b="1" dirty="0">
                <a:solidFill>
                  <a:srgbClr val="231F20"/>
                </a:solidFill>
                <a:latin typeface="Tahoma"/>
                <a:cs typeface="Tahoma"/>
              </a:rPr>
              <a:t>СОБСТВЕННЫХ ПРОЕКТОВ: </a:t>
            </a:r>
            <a:r>
              <a:rPr sz="1938" b="1" spc="-55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938" b="1" dirty="0">
                <a:solidFill>
                  <a:srgbClr val="231F20"/>
                </a:solidFill>
                <a:latin typeface="Tahoma"/>
                <a:cs typeface="Tahoma"/>
              </a:rPr>
              <a:t>ЗАПУСК И </a:t>
            </a:r>
            <a:r>
              <a:rPr sz="1938" b="1" spc="-6" dirty="0">
                <a:solidFill>
                  <a:srgbClr val="231F20"/>
                </a:solidFill>
                <a:latin typeface="Tahoma"/>
                <a:cs typeface="Tahoma"/>
              </a:rPr>
              <a:t>УПРАВЛЕНИЕ</a:t>
            </a:r>
            <a:endParaRPr sz="1938" dirty="0">
              <a:latin typeface="Tahoma"/>
              <a:cs typeface="Tahoma"/>
            </a:endParaRPr>
          </a:p>
          <a:p>
            <a:pPr marL="236736" marR="214293" indent="-222981">
              <a:lnSpc>
                <a:spcPts val="1699"/>
              </a:lnSpc>
              <a:spcBef>
                <a:spcPts val="336"/>
              </a:spcBef>
              <a:buSzPct val="71428"/>
              <a:buChar char="•"/>
              <a:tabLst>
                <a:tab pos="236736" algn="l"/>
                <a:tab pos="237459" algn="l"/>
              </a:tabLst>
            </a:pP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Собственный конференц </a:t>
            </a: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центр </a:t>
            </a:r>
            <a:r>
              <a:rPr sz="1596" spc="-6" dirty="0">
                <a:solidFill>
                  <a:srgbClr val="231F20"/>
                </a:solidFill>
                <a:latin typeface="Tahoma"/>
                <a:cs typeface="Tahoma"/>
              </a:rPr>
              <a:t>и </a:t>
            </a: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демо центр VR/AR </a:t>
            </a:r>
            <a:r>
              <a:rPr sz="1596" spc="-48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решений</a:t>
            </a:r>
            <a:r>
              <a:rPr sz="1596" spc="-51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Newsroom</a:t>
            </a:r>
            <a:r>
              <a:rPr sz="1596" spc="-5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(закрыто)</a:t>
            </a:r>
            <a:endParaRPr sz="1596" dirty="0">
              <a:latin typeface="Tahoma"/>
              <a:cs typeface="Tahoma"/>
            </a:endParaRPr>
          </a:p>
          <a:p>
            <a:pPr marL="236736" marR="5792" indent="-222981">
              <a:lnSpc>
                <a:spcPct val="97900"/>
              </a:lnSpc>
              <a:spcBef>
                <a:spcPts val="290"/>
              </a:spcBef>
              <a:buSzPct val="71428"/>
              <a:buChar char="•"/>
              <a:tabLst>
                <a:tab pos="236736" algn="l"/>
                <a:tab pos="237459" algn="l"/>
              </a:tabLst>
            </a:pP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Агентство экспортного </a:t>
            </a: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консалтинга IMGR: помогли </a:t>
            </a: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 более</a:t>
            </a:r>
            <a:r>
              <a:rPr sz="1596" spc="-51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17" dirty="0">
                <a:solidFill>
                  <a:srgbClr val="231F20"/>
                </a:solidFill>
                <a:latin typeface="Tahoma"/>
                <a:cs typeface="Tahoma"/>
              </a:rPr>
              <a:t>100</a:t>
            </a:r>
            <a:r>
              <a:rPr sz="1596" spc="-46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экспортерам</a:t>
            </a:r>
            <a:r>
              <a:rPr sz="1596" spc="-46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найти</a:t>
            </a:r>
            <a:r>
              <a:rPr sz="1596" spc="-51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клиентов</a:t>
            </a:r>
            <a:r>
              <a:rPr sz="1596" spc="-46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11" dirty="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sz="1596" spc="-51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рубежом, </a:t>
            </a:r>
            <a:r>
              <a:rPr sz="1596" spc="-6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1596" spc="-48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17" dirty="0">
                <a:solidFill>
                  <a:srgbClr val="231F20"/>
                </a:solidFill>
                <a:latin typeface="Tahoma"/>
                <a:cs typeface="Tahoma"/>
              </a:rPr>
              <a:t>том</a:t>
            </a:r>
            <a:r>
              <a:rPr sz="1596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числе</a:t>
            </a:r>
            <a:r>
              <a:rPr sz="1596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17" dirty="0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sz="1596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заказу</a:t>
            </a:r>
            <a:r>
              <a:rPr sz="1596" spc="-3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17" dirty="0">
                <a:solidFill>
                  <a:srgbClr val="231F20"/>
                </a:solidFill>
                <a:latin typeface="Tahoma"/>
                <a:cs typeface="Tahoma"/>
              </a:rPr>
              <a:t>АО</a:t>
            </a:r>
            <a:r>
              <a:rPr sz="1596" spc="-46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«РЭЦ»</a:t>
            </a:r>
            <a:r>
              <a:rPr lang="ru-RU" sz="1596" spc="-23" dirty="0">
                <a:solidFill>
                  <a:srgbClr val="231F20"/>
                </a:solidFill>
                <a:latin typeface="Tahoma"/>
                <a:cs typeface="Tahoma"/>
              </a:rPr>
              <a:t>, ФГБУ «</a:t>
            </a:r>
            <a:r>
              <a:rPr lang="ru-RU" sz="1596" spc="-23" dirty="0" err="1">
                <a:solidFill>
                  <a:srgbClr val="231F20"/>
                </a:solidFill>
                <a:latin typeface="Tahoma"/>
                <a:cs typeface="Tahoma"/>
              </a:rPr>
              <a:t>Агроэкспорт</a:t>
            </a:r>
            <a:r>
              <a:rPr lang="ru-RU" sz="1596" spc="-23" dirty="0">
                <a:solidFill>
                  <a:srgbClr val="231F20"/>
                </a:solidFill>
                <a:latin typeface="Tahoma"/>
                <a:cs typeface="Tahoma"/>
              </a:rPr>
              <a:t>» и ЦПЭ Удмуртской Республики</a:t>
            </a:r>
            <a:endParaRPr sz="1596" dirty="0">
              <a:latin typeface="Tahoma"/>
              <a:cs typeface="Tahoma"/>
            </a:endParaRPr>
          </a:p>
          <a:p>
            <a:pPr marL="236736" marR="99907" indent="-222981">
              <a:lnSpc>
                <a:spcPct val="98600"/>
              </a:lnSpc>
              <a:spcBef>
                <a:spcPts val="165"/>
              </a:spcBef>
              <a:buSzPct val="71428"/>
              <a:buChar char="•"/>
              <a:tabLst>
                <a:tab pos="236736" algn="l"/>
                <a:tab pos="237459" algn="l"/>
              </a:tabLst>
            </a:pP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Организация мероприятий </a:t>
            </a:r>
            <a:r>
              <a:rPr sz="1596" spc="-6" dirty="0">
                <a:solidFill>
                  <a:srgbClr val="231F20"/>
                </a:solidFill>
                <a:latin typeface="Tahoma"/>
                <a:cs typeface="Tahoma"/>
              </a:rPr>
              <a:t>и </a:t>
            </a: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участия </a:t>
            </a:r>
            <a:r>
              <a:rPr sz="1596" spc="-6" dirty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топовых </a:t>
            </a: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событиях: </a:t>
            </a:r>
            <a:r>
              <a:rPr sz="1596" spc="-34" dirty="0">
                <a:solidFill>
                  <a:srgbClr val="231F20"/>
                </a:solidFill>
                <a:latin typeface="Tahoma"/>
                <a:cs typeface="Tahoma"/>
              </a:rPr>
              <a:t>World</a:t>
            </a: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 Economic Forum</a:t>
            </a:r>
            <a:r>
              <a:rPr sz="1596" spc="-5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Davos,</a:t>
            </a:r>
            <a:r>
              <a:rPr sz="1596" spc="-1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46" dirty="0">
                <a:solidFill>
                  <a:srgbClr val="231F20"/>
                </a:solidFill>
                <a:latin typeface="Tahoma"/>
                <a:cs typeface="Tahoma"/>
              </a:rPr>
              <a:t>Web</a:t>
            </a: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 Summit, </a:t>
            </a:r>
            <a:r>
              <a:rPr sz="1596" spc="-48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GITEX,</a:t>
            </a:r>
            <a:r>
              <a:rPr sz="1596" spc="-11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SLUSH,</a:t>
            </a:r>
            <a:r>
              <a:rPr sz="1596" spc="-11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Петербургский экономический</a:t>
            </a: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 форум</a:t>
            </a:r>
            <a:endParaRPr sz="1596" dirty="0">
              <a:latin typeface="Tahoma"/>
              <a:cs typeface="Tahoma"/>
            </a:endParaRPr>
          </a:p>
          <a:p>
            <a:pPr marL="34750">
              <a:spcBef>
                <a:spcPts val="1191"/>
              </a:spcBef>
            </a:pPr>
            <a:r>
              <a:rPr sz="1938" b="1" dirty="0">
                <a:solidFill>
                  <a:srgbClr val="231F20"/>
                </a:solidFill>
                <a:latin typeface="Tahoma"/>
                <a:cs typeface="Tahoma"/>
              </a:rPr>
              <a:t>ОБРАЗОВАНИЕ</a:t>
            </a:r>
            <a:endParaRPr sz="1938" dirty="0">
              <a:latin typeface="Tahoma"/>
              <a:cs typeface="Tahoma"/>
            </a:endParaRPr>
          </a:p>
          <a:p>
            <a:pPr marL="312752" marR="827490" indent="-278002">
              <a:lnSpc>
                <a:spcPts val="1801"/>
              </a:lnSpc>
              <a:spcBef>
                <a:spcPts val="222"/>
              </a:spcBef>
              <a:buSzPct val="71428"/>
              <a:buFont typeface="Arial"/>
              <a:buChar char="•"/>
              <a:tabLst>
                <a:tab pos="312752" algn="l"/>
                <a:tab pos="313476" algn="l"/>
              </a:tabLst>
            </a:pP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Российский</a:t>
            </a:r>
            <a:r>
              <a:rPr sz="1596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Государственный</a:t>
            </a:r>
            <a:r>
              <a:rPr sz="1596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Гуманитарный </a:t>
            </a:r>
            <a:r>
              <a:rPr sz="1596" spc="-47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Университет,</a:t>
            </a:r>
            <a:r>
              <a:rPr sz="1596" spc="-1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специальность Политология</a:t>
            </a:r>
            <a:endParaRPr sz="1596" dirty="0">
              <a:latin typeface="Tahoma"/>
              <a:cs typeface="Tahoma"/>
            </a:endParaRPr>
          </a:p>
          <a:p>
            <a:pPr marL="312752" indent="-278726">
              <a:spcBef>
                <a:spcPts val="238"/>
              </a:spcBef>
              <a:buSzPct val="71428"/>
              <a:buFont typeface="Arial"/>
              <a:buChar char="•"/>
              <a:tabLst>
                <a:tab pos="312752" algn="l"/>
                <a:tab pos="313476" algn="l"/>
              </a:tabLst>
            </a:pP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Middlebury</a:t>
            </a:r>
            <a:r>
              <a:rPr sz="1596" spc="-5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3" dirty="0">
                <a:solidFill>
                  <a:srgbClr val="231F20"/>
                </a:solidFill>
                <a:latin typeface="Tahoma"/>
                <a:cs typeface="Tahoma"/>
              </a:rPr>
              <a:t>College,</a:t>
            </a:r>
            <a:r>
              <a:rPr sz="1596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96" spc="-29" dirty="0">
                <a:solidFill>
                  <a:srgbClr val="231F20"/>
                </a:solidFill>
                <a:latin typeface="Tahoma"/>
                <a:cs typeface="Tahoma"/>
              </a:rPr>
              <a:t>USA</a:t>
            </a:r>
            <a:endParaRPr sz="1596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2464" y="1293661"/>
            <a:ext cx="2185872" cy="24152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8534" y="1272810"/>
            <a:ext cx="2310978" cy="32666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66812" y="1342314"/>
            <a:ext cx="1320559" cy="25368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30632" y="1092102"/>
            <a:ext cx="1285806" cy="78191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99144" y="4892046"/>
            <a:ext cx="3467914" cy="978540"/>
          </a:xfrm>
          <a:prstGeom prst="rect">
            <a:avLst/>
          </a:prstGeom>
        </p:spPr>
        <p:txBody>
          <a:bodyPr vert="horz" wrap="square" lIns="0" tIns="18100" rIns="0" bIns="0" rtlCol="0">
            <a:spAutoFit/>
          </a:bodyPr>
          <a:lstStyle/>
          <a:p>
            <a:pPr marL="14479" marR="5792">
              <a:lnSpc>
                <a:spcPct val="98600"/>
              </a:lnSpc>
              <a:spcBef>
                <a:spcPts val="143"/>
              </a:spcBef>
            </a:pPr>
            <a:r>
              <a:rPr sz="1596" u="heavy" spc="-29" dirty="0">
                <a:solidFill>
                  <a:srgbClr val="AC3B61"/>
                </a:solidFill>
                <a:uFill>
                  <a:solidFill>
                    <a:srgbClr val="AC3B61"/>
                  </a:solidFill>
                </a:uFill>
                <a:latin typeface="Tahoma"/>
                <a:cs typeface="Tahoma"/>
                <a:hlinkClick r:id="rId7"/>
              </a:rPr>
              <a:t>www.linkedin.com/in/enorkina/ </a:t>
            </a:r>
            <a:r>
              <a:rPr sz="1596" spc="-23" dirty="0">
                <a:solidFill>
                  <a:srgbClr val="AC3B61"/>
                </a:solidFill>
                <a:latin typeface="Tahoma"/>
                <a:cs typeface="Tahoma"/>
              </a:rPr>
              <a:t> </a:t>
            </a:r>
            <a:r>
              <a:rPr sz="1596" u="heavy" spc="-29" dirty="0">
                <a:solidFill>
                  <a:srgbClr val="AC3B61"/>
                </a:solidFill>
                <a:uFill>
                  <a:solidFill>
                    <a:srgbClr val="AC3B61"/>
                  </a:solidFill>
                </a:uFill>
                <a:latin typeface="Tahoma"/>
                <a:cs typeface="Tahoma"/>
                <a:hlinkClick r:id="rId8"/>
              </a:rPr>
              <a:t>www.facebook.com/Katerina.Norkina52 </a:t>
            </a:r>
            <a:r>
              <a:rPr sz="1596" spc="-485" dirty="0">
                <a:solidFill>
                  <a:srgbClr val="AC3B61"/>
                </a:solidFill>
                <a:latin typeface="Tahoma"/>
                <a:cs typeface="Tahoma"/>
              </a:rPr>
              <a:t> </a:t>
            </a:r>
            <a:r>
              <a:rPr sz="1596" spc="-34" dirty="0">
                <a:solidFill>
                  <a:srgbClr val="AC3B61"/>
                </a:solidFill>
                <a:latin typeface="Tahoma"/>
                <a:cs typeface="Tahoma"/>
                <a:hlinkClick r:id="rId9"/>
              </a:rPr>
              <a:t>norkina@im-gr.ru</a:t>
            </a:r>
            <a:endParaRPr sz="1596">
              <a:latin typeface="Tahoma"/>
              <a:cs typeface="Tahoma"/>
            </a:endParaRPr>
          </a:p>
          <a:p>
            <a:pPr marL="14479">
              <a:lnSpc>
                <a:spcPts val="1807"/>
              </a:lnSpc>
            </a:pPr>
            <a:r>
              <a:rPr sz="1596" spc="-23" dirty="0">
                <a:latin typeface="Tahoma"/>
                <a:cs typeface="Tahoma"/>
              </a:rPr>
              <a:t>+7</a:t>
            </a:r>
            <a:r>
              <a:rPr sz="1596" spc="-46" dirty="0">
                <a:latin typeface="Tahoma"/>
                <a:cs typeface="Tahoma"/>
              </a:rPr>
              <a:t> </a:t>
            </a:r>
            <a:r>
              <a:rPr sz="1596" spc="-17" dirty="0">
                <a:latin typeface="Tahoma"/>
                <a:cs typeface="Tahoma"/>
              </a:rPr>
              <a:t>926</a:t>
            </a:r>
            <a:r>
              <a:rPr sz="1596" spc="-40" dirty="0">
                <a:latin typeface="Tahoma"/>
                <a:cs typeface="Tahoma"/>
              </a:rPr>
              <a:t> </a:t>
            </a:r>
            <a:r>
              <a:rPr sz="1596" spc="-17" dirty="0">
                <a:latin typeface="Tahoma"/>
                <a:cs typeface="Tahoma"/>
              </a:rPr>
              <a:t>589</a:t>
            </a:r>
            <a:r>
              <a:rPr sz="1596" spc="-40" dirty="0">
                <a:latin typeface="Tahoma"/>
                <a:cs typeface="Tahoma"/>
              </a:rPr>
              <a:t> </a:t>
            </a:r>
            <a:r>
              <a:rPr sz="1596" spc="-23" dirty="0">
                <a:latin typeface="Tahoma"/>
                <a:cs typeface="Tahoma"/>
              </a:rPr>
              <a:t>4432</a:t>
            </a:r>
            <a:r>
              <a:rPr sz="1596" spc="-40" dirty="0">
                <a:latin typeface="Tahoma"/>
                <a:cs typeface="Tahoma"/>
              </a:rPr>
              <a:t> </a:t>
            </a:r>
            <a:r>
              <a:rPr sz="1596" spc="-34" dirty="0">
                <a:latin typeface="Tahoma"/>
                <a:cs typeface="Tahoma"/>
              </a:rPr>
              <a:t>(WA, </a:t>
            </a:r>
            <a:r>
              <a:rPr sz="1596" spc="-46" dirty="0">
                <a:latin typeface="Tahoma"/>
                <a:cs typeface="Tahoma"/>
              </a:rPr>
              <a:t>Telegram)</a:t>
            </a:r>
            <a:endParaRPr sz="1596">
              <a:latin typeface="Tahoma"/>
              <a:cs typeface="Tahom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5A1E56-0F54-7541-8445-0C643DBA92D7}"/>
              </a:ext>
            </a:extLst>
          </p:cNvPr>
          <p:cNvSpPr txBox="1"/>
          <p:nvPr/>
        </p:nvSpPr>
        <p:spPr>
          <a:xfrm>
            <a:off x="3158336" y="6520087"/>
            <a:ext cx="6258445" cy="33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Катерина </a:t>
            </a:r>
            <a:r>
              <a:rPr lang="ru-RU" sz="1596" dirty="0" err="1">
                <a:solidFill>
                  <a:srgbClr val="AC3B61"/>
                </a:solidFill>
                <a:latin typeface="Oswald Regular" panose="02000503000000000000" pitchFamily="2" charset="0"/>
              </a:rPr>
              <a:t>Норкина</a:t>
            </a:r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 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| 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  <a:hlinkClick r:id="rId8"/>
              </a:rPr>
              <a:t>www.facebook.com</a:t>
            </a:r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  <a:hlinkClick r:id="rId8"/>
              </a:rPr>
              <a:t>/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  <a:hlinkClick r:id="rId8"/>
              </a:rPr>
              <a:t>Katerina.Norkina52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 | Telegram: @</a:t>
            </a:r>
            <a:r>
              <a:rPr lang="en-US" sz="1596" dirty="0" err="1">
                <a:solidFill>
                  <a:srgbClr val="AC3B61"/>
                </a:solidFill>
                <a:latin typeface="Oswald Regular" panose="02000503000000000000" pitchFamily="2" charset="0"/>
              </a:rPr>
              <a:t>knorky</a:t>
            </a:r>
            <a:endParaRPr lang="en-US" sz="1596" dirty="0">
              <a:solidFill>
                <a:srgbClr val="AC3B61"/>
              </a:solidFill>
              <a:latin typeface="Oswald Regular" panose="02000503000000000000" pitchFamily="2" charset="0"/>
            </a:endParaRPr>
          </a:p>
        </p:txBody>
      </p:sp>
      <p:pic>
        <p:nvPicPr>
          <p:cNvPr id="13" name="Picture 6" descr="Поддежка экспорта">
            <a:extLst>
              <a:ext uri="{FF2B5EF4-FFF2-40B4-BE49-F238E27FC236}">
                <a16:creationId xmlns:a16="http://schemas.microsoft.com/office/drawing/2014/main" id="{9C0BC4D0-22E5-E944-8029-89571B4D5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6200"/>
            <a:ext cx="2971800" cy="10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750AF1BE-64F4-1A47-B1C5-F5571C0E82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8202" y="492440"/>
            <a:ext cx="8561174" cy="470772"/>
          </a:xfrm>
          <a:prstGeom prst="rect">
            <a:avLst/>
          </a:prstGeom>
        </p:spPr>
        <p:txBody>
          <a:bodyPr vert="horz" wrap="square" lIns="0" tIns="14480" rIns="0" bIns="0" rtlCol="0">
            <a:spAutoFit/>
          </a:bodyPr>
          <a:lstStyle/>
          <a:p>
            <a:pPr marL="14479">
              <a:spcBef>
                <a:spcPts val="114"/>
              </a:spcBef>
            </a:pPr>
            <a:r>
              <a:rPr lang="ru-RU" spc="-34" dirty="0">
                <a:solidFill>
                  <a:srgbClr val="E41D37"/>
                </a:solidFill>
              </a:rPr>
              <a:t>РЕАКЦИЯ НА КОНТАКТ: РЕКОМЕНДАЦИИ</a:t>
            </a:r>
            <a:endParaRPr spc="-34" dirty="0">
              <a:solidFill>
                <a:srgbClr val="E41D3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3B6ED3-FDDF-2C4F-8F64-99A6FE5F6453}"/>
              </a:ext>
            </a:extLst>
          </p:cNvPr>
          <p:cNvSpPr txBox="1"/>
          <p:nvPr/>
        </p:nvSpPr>
        <p:spPr>
          <a:xfrm>
            <a:off x="3276600" y="6424075"/>
            <a:ext cx="6258445" cy="33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Катерина </a:t>
            </a:r>
            <a:r>
              <a:rPr lang="ru-RU" sz="1596" dirty="0" err="1">
                <a:solidFill>
                  <a:srgbClr val="AC3B61"/>
                </a:solidFill>
                <a:latin typeface="Oswald Regular" panose="02000503000000000000" pitchFamily="2" charset="0"/>
              </a:rPr>
              <a:t>Норкина</a:t>
            </a:r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 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| 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  <a:hlinkClick r:id="rId2"/>
              </a:rPr>
              <a:t>www.facebook.com</a:t>
            </a:r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  <a:hlinkClick r:id="rId2"/>
              </a:rPr>
              <a:t>/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  <a:hlinkClick r:id="rId2"/>
              </a:rPr>
              <a:t>Katerina.Norkina52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 | Telegram: @</a:t>
            </a:r>
            <a:r>
              <a:rPr lang="en-US" sz="1596" dirty="0" err="1">
                <a:solidFill>
                  <a:srgbClr val="AC3B61"/>
                </a:solidFill>
                <a:latin typeface="Oswald Regular" panose="02000503000000000000" pitchFamily="2" charset="0"/>
              </a:rPr>
              <a:t>knorky</a:t>
            </a:r>
            <a:endParaRPr lang="en-US" sz="1596" dirty="0">
              <a:solidFill>
                <a:srgbClr val="AC3B61"/>
              </a:solidFill>
              <a:latin typeface="Oswald Regular" panose="02000503000000000000" pitchFamily="2" charset="0"/>
            </a:endParaRPr>
          </a:p>
        </p:txBody>
      </p:sp>
      <p:sp>
        <p:nvSpPr>
          <p:cNvPr id="10" name="Нашивка 9">
            <a:extLst>
              <a:ext uri="{FF2B5EF4-FFF2-40B4-BE49-F238E27FC236}">
                <a16:creationId xmlns:a16="http://schemas.microsoft.com/office/drawing/2014/main" id="{555799EF-639F-2044-A11A-AB2C13328DCE}"/>
              </a:ext>
            </a:extLst>
          </p:cNvPr>
          <p:cNvSpPr/>
          <p:nvPr/>
        </p:nvSpPr>
        <p:spPr>
          <a:xfrm>
            <a:off x="2566911" y="1073147"/>
            <a:ext cx="2466468" cy="1511300"/>
          </a:xfrm>
          <a:prstGeom prst="chevron">
            <a:avLst/>
          </a:prstGeom>
          <a:solidFill>
            <a:srgbClr val="C141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48 часов</a:t>
            </a:r>
          </a:p>
        </p:txBody>
      </p:sp>
      <p:sp>
        <p:nvSpPr>
          <p:cNvPr id="11" name="Нашивка 10">
            <a:extLst>
              <a:ext uri="{FF2B5EF4-FFF2-40B4-BE49-F238E27FC236}">
                <a16:creationId xmlns:a16="http://schemas.microsoft.com/office/drawing/2014/main" id="{A443DDAE-E3A6-8F4F-8002-CBE7FEEF851C}"/>
              </a:ext>
            </a:extLst>
          </p:cNvPr>
          <p:cNvSpPr/>
          <p:nvPr/>
        </p:nvSpPr>
        <p:spPr>
          <a:xfrm>
            <a:off x="4242580" y="1073147"/>
            <a:ext cx="2465110" cy="15113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10 дней</a:t>
            </a:r>
          </a:p>
        </p:txBody>
      </p:sp>
      <p:sp>
        <p:nvSpPr>
          <p:cNvPr id="12" name="Нашивка 11">
            <a:extLst>
              <a:ext uri="{FF2B5EF4-FFF2-40B4-BE49-F238E27FC236}">
                <a16:creationId xmlns:a16="http://schemas.microsoft.com/office/drawing/2014/main" id="{9F55F8D7-51E5-484D-8F38-4899A66649A9}"/>
              </a:ext>
            </a:extLst>
          </p:cNvPr>
          <p:cNvSpPr/>
          <p:nvPr/>
        </p:nvSpPr>
        <p:spPr>
          <a:xfrm>
            <a:off x="5916890" y="1066800"/>
            <a:ext cx="2846110" cy="1512887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</a:rPr>
              <a:t>30 дней (меня забыли)</a:t>
            </a:r>
          </a:p>
        </p:txBody>
      </p:sp>
      <p:pic>
        <p:nvPicPr>
          <p:cNvPr id="8" name="Picture 6" descr="Поддежка экспорта">
            <a:extLst>
              <a:ext uri="{FF2B5EF4-FFF2-40B4-BE49-F238E27FC236}">
                <a16:creationId xmlns:a16="http://schemas.microsoft.com/office/drawing/2014/main" id="{6051ABE4-FFA5-2544-8D09-9631BA63F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6200"/>
            <a:ext cx="2971800" cy="10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1A9829F2-CCD5-A741-A60A-1AC4DA9D2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646219"/>
              </p:ext>
            </p:extLst>
          </p:nvPr>
        </p:nvGraphicFramePr>
        <p:xfrm>
          <a:off x="533400" y="2703063"/>
          <a:ext cx="111252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6802">
                  <a:extLst>
                    <a:ext uri="{9D8B030D-6E8A-4147-A177-3AD203B41FA5}">
                      <a16:colId xmlns:a16="http://schemas.microsoft.com/office/drawing/2014/main" val="3922028650"/>
                    </a:ext>
                  </a:extLst>
                </a:gridCol>
                <a:gridCol w="5468398">
                  <a:extLst>
                    <a:ext uri="{9D8B030D-6E8A-4147-A177-3AD203B41FA5}">
                      <a16:colId xmlns:a16="http://schemas.microsoft.com/office/drawing/2014/main" val="2681761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Новый клиент, 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Zoom</a:t>
                      </a:r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или личная встреча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течение 24 часов </a:t>
                      </a:r>
                      <a:r>
                        <a:rPr lang="ru-RU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фоллоу</a:t>
                      </a:r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-ап письмо с резюме договоренностей, в течение 72 часов – КП, в течение недели -- звонок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90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Встреча на выставке, неопределенный статус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течение 48 часов – </a:t>
                      </a:r>
                      <a:r>
                        <a:rPr lang="ru-RU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фоллоу</a:t>
                      </a:r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-ап с презентацией о компании, в течение недели -- звонок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832821"/>
                  </a:ext>
                </a:extLst>
              </a:tr>
              <a:tr h="258577">
                <a:tc>
                  <a:txBody>
                    <a:bodyPr/>
                    <a:lstStyle/>
                    <a:p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Существующий клиент, 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Zoom</a:t>
                      </a:r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или личная встреча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течение 24 часов </a:t>
                      </a:r>
                      <a:r>
                        <a:rPr lang="ru-RU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фоллоу</a:t>
                      </a:r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-ап письмо с резюме договоренностей, ежемесячно – личное общение по мессенджеру/ телефону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886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Встреча на выставке или в зуме, клиент точно не купит сейчас, но может быть полезен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течение 72 часов – стандартный </a:t>
                      </a:r>
                      <a:r>
                        <a:rPr lang="ru-RU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фоллоу</a:t>
                      </a:r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-ап, благодарность за встречу, запрос рекомендаций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460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826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41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8797E5-E37B-984F-88E4-C7FFCC94CF93}"/>
              </a:ext>
            </a:extLst>
          </p:cNvPr>
          <p:cNvSpPr/>
          <p:nvPr/>
        </p:nvSpPr>
        <p:spPr>
          <a:xfrm>
            <a:off x="533400" y="1981200"/>
            <a:ext cx="8077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ИНФРАСТРУКТУРЫ ДЛЯ НАЧАЛА ЭКСПОРТА</a:t>
            </a:r>
          </a:p>
        </p:txBody>
      </p:sp>
      <p:pic>
        <p:nvPicPr>
          <p:cNvPr id="60424" name="Picture 8" descr="10 — десять. натуральное четное число. регулярное число (число хемминга). в  ряду натуральных чисел находится между числами 9 и 11. Все о числе десять.">
            <a:extLst>
              <a:ext uri="{FF2B5EF4-FFF2-40B4-BE49-F238E27FC236}">
                <a16:creationId xmlns:a16="http://schemas.microsoft.com/office/drawing/2014/main" id="{1717A520-E706-5B4B-8BF4-51E9E69D8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466" y="1828800"/>
            <a:ext cx="3219347" cy="30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693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D7AD9E3-0C80-F54F-9F6B-4566F1727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086" y="1552674"/>
            <a:ext cx="10313245" cy="494019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сертификаты нужны вашим товарам/ услугам для экспорта в целевые страны?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ли у вас опыт отправки образцов вашей продукции в Ближнее/ Дальнее Зарубежье?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ли у вас опыт работы с таможней? Есть ли проверенный логист, таможенный брокер?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ли опыт заключения/ шаблоны экспортных контрактов?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ли опыт заключения валютных договоров и прохождения валютного контроля? Опыт внесения изменений в валютные договора?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ли у вас опыт юридической поддержки продаж через международные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маркетплейсы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Распространяются ли на ваши товары/ услуги патенты? Необходимо ли их получение за рубежом?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Google Shape;295;p18">
            <a:extLst>
              <a:ext uri="{FF2B5EF4-FFF2-40B4-BE49-F238E27FC236}">
                <a16:creationId xmlns:a16="http://schemas.microsoft.com/office/drawing/2014/main" id="{1050FBCB-608C-3547-8504-D261897331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9224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997" dirty="0">
                <a:solidFill>
                  <a:srgbClr val="E31D37"/>
                </a:solidFill>
                <a:ea typeface="Tahoma"/>
              </a:rPr>
              <a:t>МОЖЕТЕ ЛИ ВЫ ПОДРОБНО ОТВЕТИТЬ </a:t>
            </a:r>
            <a:br>
              <a:rPr lang="ru-RU" sz="2997" dirty="0">
                <a:solidFill>
                  <a:srgbClr val="E31D37"/>
                </a:solidFill>
                <a:ea typeface="Tahoma"/>
              </a:rPr>
            </a:br>
            <a:r>
              <a:rPr lang="ru-RU" sz="2997" dirty="0">
                <a:solidFill>
                  <a:srgbClr val="E31D37"/>
                </a:solidFill>
                <a:ea typeface="Tahoma"/>
              </a:rPr>
              <a:t>НА ВОПРОСЫ НИЖЕ?</a:t>
            </a:r>
            <a:endParaRPr sz="2997" dirty="0">
              <a:solidFill>
                <a:srgbClr val="E31D37"/>
              </a:solidFill>
              <a:ea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179BB-BDB9-3A46-BDEA-37003696CA8B}"/>
              </a:ext>
            </a:extLst>
          </p:cNvPr>
          <p:cNvSpPr txBox="1"/>
          <p:nvPr/>
        </p:nvSpPr>
        <p:spPr>
          <a:xfrm>
            <a:off x="3276600" y="6424075"/>
            <a:ext cx="6258445" cy="33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Катерина </a:t>
            </a:r>
            <a:r>
              <a:rPr lang="ru-RU" sz="1596" dirty="0" err="1">
                <a:solidFill>
                  <a:srgbClr val="AC3B61"/>
                </a:solidFill>
                <a:latin typeface="Oswald Regular" panose="02000503000000000000" pitchFamily="2" charset="0"/>
              </a:rPr>
              <a:t>Норкина</a:t>
            </a:r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 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| 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  <a:hlinkClick r:id="rId2"/>
              </a:rPr>
              <a:t>www.facebook.com</a:t>
            </a:r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  <a:hlinkClick r:id="rId2"/>
              </a:rPr>
              <a:t>/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  <a:hlinkClick r:id="rId2"/>
              </a:rPr>
              <a:t>Katerina.Norkina52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 | Telegram: @</a:t>
            </a:r>
            <a:r>
              <a:rPr lang="en-US" sz="1596" dirty="0" err="1">
                <a:solidFill>
                  <a:srgbClr val="AC3B61"/>
                </a:solidFill>
                <a:latin typeface="Oswald Regular" panose="02000503000000000000" pitchFamily="2" charset="0"/>
              </a:rPr>
              <a:t>knorky</a:t>
            </a:r>
            <a:endParaRPr lang="en-US" sz="1596" dirty="0">
              <a:solidFill>
                <a:srgbClr val="AC3B61"/>
              </a:solidFill>
              <a:latin typeface="Oswald Regular" panose="02000503000000000000" pitchFamily="2" charset="0"/>
            </a:endParaRPr>
          </a:p>
        </p:txBody>
      </p:sp>
      <p:pic>
        <p:nvPicPr>
          <p:cNvPr id="7" name="Picture 6" descr="Поддежка экспорта">
            <a:extLst>
              <a:ext uri="{FF2B5EF4-FFF2-40B4-BE49-F238E27FC236}">
                <a16:creationId xmlns:a16="http://schemas.microsoft.com/office/drawing/2014/main" id="{9B584A33-B29B-6E4E-B211-EEF23947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6200"/>
            <a:ext cx="2971800" cy="10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11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41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8797E5-E37B-984F-88E4-C7FFCC94CF93}"/>
              </a:ext>
            </a:extLst>
          </p:cNvPr>
          <p:cNvSpPr/>
          <p:nvPr/>
        </p:nvSpPr>
        <p:spPr>
          <a:xfrm>
            <a:off x="1066800" y="2209800"/>
            <a:ext cx="5791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 КАК «ХОББИ»</a:t>
            </a:r>
          </a:p>
        </p:txBody>
      </p:sp>
      <p:pic>
        <p:nvPicPr>
          <p:cNvPr id="43010" name="Picture 2" descr="Раскраска цифра 1 для детей распечатать бесплатно">
            <a:extLst>
              <a:ext uri="{FF2B5EF4-FFF2-40B4-BE49-F238E27FC236}">
                <a16:creationId xmlns:a16="http://schemas.microsoft.com/office/drawing/2014/main" id="{33A723D3-A82C-184F-91AF-F28DB082D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600200"/>
            <a:ext cx="2819400" cy="398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44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996" y="1574982"/>
            <a:ext cx="8899803" cy="5295939"/>
          </a:xfrm>
          <a:prstGeom prst="rect">
            <a:avLst/>
          </a:prstGeom>
        </p:spPr>
        <p:txBody>
          <a:bodyPr vert="horz" wrap="square" lIns="0" tIns="14480" rIns="0" bIns="0" rtlCol="0">
            <a:spAutoFit/>
          </a:bodyPr>
          <a:lstStyle/>
          <a:p>
            <a:pPr marL="384425" indent="-370669">
              <a:lnSpc>
                <a:spcPct val="150000"/>
              </a:lnSpc>
              <a:spcBef>
                <a:spcPts val="114"/>
              </a:spcBef>
              <a:buClr>
                <a:srgbClr val="C00000"/>
              </a:buClr>
              <a:buSzPct val="76470"/>
              <a:buFont typeface="Courier New"/>
              <a:buChar char="o"/>
              <a:tabLst>
                <a:tab pos="384425" algn="l"/>
                <a:tab pos="385149" algn="l"/>
              </a:tabLst>
            </a:pPr>
            <a:r>
              <a:rPr lang="ru-RU" sz="1938" dirty="0">
                <a:latin typeface="Tahoma"/>
                <a:cs typeface="Tahoma"/>
              </a:rPr>
              <a:t>ИЗЛИШКИ ПРОИЗВОДСТВА</a:t>
            </a:r>
            <a:endParaRPr sz="1938" dirty="0">
              <a:latin typeface="Tahoma"/>
              <a:cs typeface="Tahoma"/>
            </a:endParaRPr>
          </a:p>
          <a:p>
            <a:pPr>
              <a:lnSpc>
                <a:spcPct val="150000"/>
              </a:lnSpc>
              <a:spcBef>
                <a:spcPts val="11"/>
              </a:spcBef>
              <a:buClr>
                <a:srgbClr val="C00000"/>
              </a:buClr>
              <a:buFont typeface="Courier New"/>
              <a:buChar char="o"/>
            </a:pPr>
            <a:endParaRPr sz="1938" dirty="0">
              <a:latin typeface="Tahoma"/>
              <a:cs typeface="Tahoma"/>
            </a:endParaRPr>
          </a:p>
          <a:p>
            <a:pPr marL="384425" indent="-370669">
              <a:lnSpc>
                <a:spcPct val="150000"/>
              </a:lnSpc>
              <a:buClr>
                <a:srgbClr val="C00000"/>
              </a:buClr>
              <a:buSzPct val="76470"/>
              <a:buFont typeface="Courier New"/>
              <a:buChar char="o"/>
              <a:tabLst>
                <a:tab pos="384425" algn="l"/>
                <a:tab pos="385149" algn="l"/>
              </a:tabLst>
            </a:pPr>
            <a:r>
              <a:rPr lang="ru-RU" sz="1938" spc="-6" dirty="0">
                <a:latin typeface="Tahoma"/>
                <a:cs typeface="Tahoma"/>
              </a:rPr>
              <a:t>ВАЛЮТНАЯ ВЫРУЧКА/ ЗАВИСИМОСТЬ ОТ МЕЖДУНАРОДНЫХ ПОСТАВЩИКОВ</a:t>
            </a:r>
            <a:endParaRPr sz="1938" dirty="0">
              <a:latin typeface="Tahoma"/>
              <a:cs typeface="Tahoma"/>
            </a:endParaRPr>
          </a:p>
          <a:p>
            <a:pPr>
              <a:lnSpc>
                <a:spcPct val="150000"/>
              </a:lnSpc>
              <a:spcBef>
                <a:spcPts val="17"/>
              </a:spcBef>
              <a:buClr>
                <a:srgbClr val="C00000"/>
              </a:buClr>
              <a:buFont typeface="Courier New"/>
              <a:buChar char="o"/>
            </a:pPr>
            <a:endParaRPr sz="1824" dirty="0">
              <a:latin typeface="Tahoma"/>
              <a:cs typeface="Tahoma"/>
            </a:endParaRPr>
          </a:p>
          <a:p>
            <a:pPr marL="384425" indent="-370669">
              <a:lnSpc>
                <a:spcPct val="150000"/>
              </a:lnSpc>
              <a:buClr>
                <a:srgbClr val="C00000"/>
              </a:buClr>
              <a:buSzPct val="76470"/>
              <a:buFont typeface="Courier New"/>
              <a:buChar char="o"/>
              <a:tabLst>
                <a:tab pos="384425" algn="l"/>
                <a:tab pos="385149" algn="l"/>
              </a:tabLst>
            </a:pPr>
            <a:r>
              <a:rPr lang="ru-RU" sz="1938" dirty="0">
                <a:latin typeface="Tahoma"/>
                <a:cs typeface="Tahoma"/>
              </a:rPr>
              <a:t>РОСТ ВЫРУЧКИ И МАРЖИНАЛЬНОСТИ</a:t>
            </a:r>
            <a:endParaRPr sz="1938" dirty="0">
              <a:latin typeface="Tahoma"/>
              <a:cs typeface="Tahoma"/>
            </a:endParaRPr>
          </a:p>
          <a:p>
            <a:pPr>
              <a:lnSpc>
                <a:spcPct val="150000"/>
              </a:lnSpc>
              <a:spcBef>
                <a:spcPts val="11"/>
              </a:spcBef>
              <a:buClr>
                <a:srgbClr val="C00000"/>
              </a:buClr>
              <a:buFont typeface="Courier New"/>
              <a:buChar char="o"/>
            </a:pPr>
            <a:endParaRPr sz="1938" dirty="0">
              <a:latin typeface="Tahoma"/>
              <a:cs typeface="Tahoma"/>
            </a:endParaRPr>
          </a:p>
          <a:p>
            <a:pPr marL="384425" indent="-370669">
              <a:lnSpc>
                <a:spcPct val="150000"/>
              </a:lnSpc>
              <a:buClr>
                <a:srgbClr val="C00000"/>
              </a:buClr>
              <a:buSzPct val="76470"/>
              <a:buFont typeface="Courier New"/>
              <a:buChar char="o"/>
              <a:tabLst>
                <a:tab pos="384425" algn="l"/>
                <a:tab pos="385149" algn="l"/>
              </a:tabLst>
            </a:pPr>
            <a:r>
              <a:rPr lang="ru-RU" sz="1938" spc="-6" dirty="0">
                <a:latin typeface="Tahoma"/>
                <a:cs typeface="Tahoma"/>
              </a:rPr>
              <a:t>УПЕРЛИСЬ В «ПОТОЛОК» НА ВНУТРЕННИХ РЫНКАХ</a:t>
            </a:r>
            <a:endParaRPr sz="1938" dirty="0">
              <a:latin typeface="Tahoma"/>
              <a:cs typeface="Tahoma"/>
            </a:endParaRPr>
          </a:p>
          <a:p>
            <a:pPr>
              <a:lnSpc>
                <a:spcPct val="150000"/>
              </a:lnSpc>
              <a:spcBef>
                <a:spcPts val="17"/>
              </a:spcBef>
              <a:buClr>
                <a:srgbClr val="C00000"/>
              </a:buClr>
              <a:buFont typeface="Courier New"/>
              <a:buChar char="o"/>
            </a:pPr>
            <a:endParaRPr sz="1938" dirty="0">
              <a:latin typeface="Tahoma"/>
              <a:cs typeface="Tahoma"/>
            </a:endParaRPr>
          </a:p>
          <a:p>
            <a:pPr marL="384425" indent="-370669">
              <a:lnSpc>
                <a:spcPct val="150000"/>
              </a:lnSpc>
              <a:buClr>
                <a:srgbClr val="C00000"/>
              </a:buClr>
              <a:buSzPct val="76470"/>
              <a:buFont typeface="Courier New"/>
              <a:buChar char="o"/>
              <a:tabLst>
                <a:tab pos="384425" algn="l"/>
                <a:tab pos="385149" algn="l"/>
              </a:tabLst>
            </a:pPr>
            <a:r>
              <a:rPr lang="ru-RU" sz="1938" spc="6" dirty="0">
                <a:latin typeface="Tahoma"/>
                <a:cs typeface="Tahoma"/>
              </a:rPr>
              <a:t>ХОТИМ БЫТЬ ГЛОБАЛЬНОЙ КОМПАНИЕЙ</a:t>
            </a:r>
          </a:p>
          <a:p>
            <a:pPr marL="384425" indent="-370669">
              <a:lnSpc>
                <a:spcPct val="150000"/>
              </a:lnSpc>
              <a:buClr>
                <a:srgbClr val="C00000"/>
              </a:buClr>
              <a:buSzPct val="76470"/>
              <a:buFont typeface="Courier New"/>
              <a:buChar char="o"/>
              <a:tabLst>
                <a:tab pos="384425" algn="l"/>
                <a:tab pos="385149" algn="l"/>
              </a:tabLst>
            </a:pPr>
            <a:endParaRPr lang="ru-RU" sz="1938" dirty="0">
              <a:latin typeface="Tahoma"/>
              <a:cs typeface="Tahoma"/>
            </a:endParaRPr>
          </a:p>
          <a:p>
            <a:pPr marL="384425" indent="-370669">
              <a:lnSpc>
                <a:spcPct val="150000"/>
              </a:lnSpc>
              <a:buClr>
                <a:srgbClr val="C00000"/>
              </a:buClr>
              <a:buSzPct val="76470"/>
              <a:buFont typeface="Courier New"/>
              <a:buChar char="o"/>
              <a:tabLst>
                <a:tab pos="384425" algn="l"/>
                <a:tab pos="385149" algn="l"/>
              </a:tabLst>
            </a:pPr>
            <a:endParaRPr sz="1938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9414" y="488908"/>
            <a:ext cx="8092766" cy="470772"/>
          </a:xfrm>
          <a:prstGeom prst="rect">
            <a:avLst/>
          </a:prstGeom>
        </p:spPr>
        <p:txBody>
          <a:bodyPr vert="horz" wrap="square" lIns="0" tIns="14480" rIns="0" bIns="0" rtlCol="0">
            <a:spAutoFit/>
          </a:bodyPr>
          <a:lstStyle/>
          <a:p>
            <a:pPr marL="14479">
              <a:spcBef>
                <a:spcPts val="114"/>
              </a:spcBef>
            </a:pPr>
            <a:r>
              <a:rPr spc="-34" dirty="0">
                <a:solidFill>
                  <a:srgbClr val="E41D37"/>
                </a:solidFill>
              </a:rPr>
              <a:t>ЗАЧЕМ</a:t>
            </a:r>
            <a:r>
              <a:rPr spc="-68" dirty="0">
                <a:solidFill>
                  <a:srgbClr val="E41D37"/>
                </a:solidFill>
              </a:rPr>
              <a:t> </a:t>
            </a:r>
            <a:r>
              <a:rPr lang="ru-RU" spc="-40" dirty="0">
                <a:solidFill>
                  <a:srgbClr val="E41D37"/>
                </a:solidFill>
              </a:rPr>
              <a:t>ВАМ ЭКСПОРТ</a:t>
            </a:r>
            <a:r>
              <a:rPr spc="-40" dirty="0">
                <a:solidFill>
                  <a:srgbClr val="E41D37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EFDCB-B527-DC45-B376-C05AEDA70935}"/>
              </a:ext>
            </a:extLst>
          </p:cNvPr>
          <p:cNvSpPr txBox="1"/>
          <p:nvPr/>
        </p:nvSpPr>
        <p:spPr>
          <a:xfrm>
            <a:off x="3276600" y="6424075"/>
            <a:ext cx="6258445" cy="33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Катерина </a:t>
            </a:r>
            <a:r>
              <a:rPr lang="ru-RU" sz="1596" dirty="0" err="1">
                <a:solidFill>
                  <a:srgbClr val="AC3B61"/>
                </a:solidFill>
                <a:latin typeface="Oswald Regular" panose="02000503000000000000" pitchFamily="2" charset="0"/>
              </a:rPr>
              <a:t>Норкина</a:t>
            </a:r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 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| 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  <a:hlinkClick r:id="rId2"/>
              </a:rPr>
              <a:t>www.facebook.com</a:t>
            </a:r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  <a:hlinkClick r:id="rId2"/>
              </a:rPr>
              <a:t>/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  <a:hlinkClick r:id="rId2"/>
              </a:rPr>
              <a:t>Katerina.Norkina52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 | Telegram: @</a:t>
            </a:r>
            <a:r>
              <a:rPr lang="en-US" sz="1596" dirty="0" err="1">
                <a:solidFill>
                  <a:srgbClr val="AC3B61"/>
                </a:solidFill>
                <a:latin typeface="Oswald Regular" panose="02000503000000000000" pitchFamily="2" charset="0"/>
              </a:rPr>
              <a:t>knorky</a:t>
            </a:r>
            <a:endParaRPr lang="en-US" sz="1596" dirty="0">
              <a:solidFill>
                <a:srgbClr val="AC3B61"/>
              </a:solidFill>
              <a:latin typeface="Oswald Regular" panose="02000503000000000000" pitchFamily="2" charset="0"/>
            </a:endParaRPr>
          </a:p>
        </p:txBody>
      </p:sp>
      <p:pic>
        <p:nvPicPr>
          <p:cNvPr id="8" name="Picture 6" descr="Поддежка экспорта">
            <a:extLst>
              <a:ext uri="{FF2B5EF4-FFF2-40B4-BE49-F238E27FC236}">
                <a16:creationId xmlns:a16="http://schemas.microsoft.com/office/drawing/2014/main" id="{3C57805B-05A1-2C48-B399-7B95C2F6F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6200"/>
            <a:ext cx="2971800" cy="10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6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41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8797E5-E37B-984F-88E4-C7FFCC94CF93}"/>
              </a:ext>
            </a:extLst>
          </p:cNvPr>
          <p:cNvSpPr/>
          <p:nvPr/>
        </p:nvSpPr>
        <p:spPr>
          <a:xfrm>
            <a:off x="838200" y="2613392"/>
            <a:ext cx="807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ЭКСПОРТНОЙ КОМАНДЫ</a:t>
            </a:r>
            <a:endParaRPr lang="ru-RU" sz="50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034" name="Picture 2" descr="Цифра 2 (учим цифры) - ПРЕДКИ - развивающие мультфильмы для детей и малышей  - YouTube">
            <a:extLst>
              <a:ext uri="{FF2B5EF4-FFF2-40B4-BE49-F238E27FC236}">
                <a16:creationId xmlns:a16="http://schemas.microsoft.com/office/drawing/2014/main" id="{14C8A2DE-92EF-EC4F-929D-54243CEA2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68821"/>
            <a:ext cx="4250267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99FBC-0619-F642-9095-E47385B4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170" y="368790"/>
            <a:ext cx="8290008" cy="912301"/>
          </a:xfrm>
        </p:spPr>
        <p:txBody>
          <a:bodyPr/>
          <a:lstStyle/>
          <a:p>
            <a:r>
              <a:rPr lang="ru-RU" dirty="0"/>
              <a:t>КТО ОНИ ПРАВИЛЬНЫЕ ЛЮДИ  ДЛЯ ЭКСПОРТА?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889D6B-8E29-F442-A131-90A27B23CA3B}"/>
              </a:ext>
            </a:extLst>
          </p:cNvPr>
          <p:cNvSpPr/>
          <p:nvPr/>
        </p:nvSpPr>
        <p:spPr>
          <a:xfrm>
            <a:off x="851170" y="1447800"/>
            <a:ext cx="98168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Хорошо знают вашу компанию и ее товары/ услуги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Умеют быть контактным и общительными, когда дело доходит до культурных и языковых различий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Продавцы от природы, уверенно ведут себя в любой ситуации, обладают искусством убеждения, приемами аргументации и доказательства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Приспосабливаются к обстоятельствам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Знают или учат </a:t>
            </a:r>
            <a:r>
              <a:rPr lang="ru-RU" altLang="ru-RU" sz="2000" strike="sng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иностранные языки</a:t>
            </a: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английский язык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Обладают опытом общения с иностранцами в путешествиях, командировках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Многозадачны</a:t>
            </a: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умеют комплексно подходить к решению проблемы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E59514-1AC1-8C40-8EBB-369F2F990971}"/>
              </a:ext>
            </a:extLst>
          </p:cNvPr>
          <p:cNvSpPr txBox="1"/>
          <p:nvPr/>
        </p:nvSpPr>
        <p:spPr>
          <a:xfrm>
            <a:off x="3276600" y="6424075"/>
            <a:ext cx="6258445" cy="33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Катерина </a:t>
            </a:r>
            <a:r>
              <a:rPr lang="ru-RU" sz="1596" dirty="0" err="1">
                <a:solidFill>
                  <a:srgbClr val="AC3B61"/>
                </a:solidFill>
                <a:latin typeface="Oswald Regular" panose="02000503000000000000" pitchFamily="2" charset="0"/>
              </a:rPr>
              <a:t>Норкина</a:t>
            </a:r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 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| 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  <a:hlinkClick r:id="rId2"/>
              </a:rPr>
              <a:t>www.facebook.com</a:t>
            </a:r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  <a:hlinkClick r:id="rId2"/>
              </a:rPr>
              <a:t>/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  <a:hlinkClick r:id="rId2"/>
              </a:rPr>
              <a:t>Katerina.Norkina52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 | Telegram: @</a:t>
            </a:r>
            <a:r>
              <a:rPr lang="en-US" sz="1596" dirty="0" err="1">
                <a:solidFill>
                  <a:srgbClr val="AC3B61"/>
                </a:solidFill>
                <a:latin typeface="Oswald Regular" panose="02000503000000000000" pitchFamily="2" charset="0"/>
              </a:rPr>
              <a:t>knorky</a:t>
            </a:r>
            <a:endParaRPr lang="en-US" sz="1596" dirty="0">
              <a:solidFill>
                <a:srgbClr val="AC3B61"/>
              </a:solidFill>
              <a:latin typeface="Oswald Regular" panose="02000503000000000000" pitchFamily="2" charset="0"/>
            </a:endParaRPr>
          </a:p>
        </p:txBody>
      </p:sp>
      <p:pic>
        <p:nvPicPr>
          <p:cNvPr id="7" name="Picture 6" descr="Поддежка экспорта">
            <a:extLst>
              <a:ext uri="{FF2B5EF4-FFF2-40B4-BE49-F238E27FC236}">
                <a16:creationId xmlns:a16="http://schemas.microsoft.com/office/drawing/2014/main" id="{BD830A4D-C9EA-7945-86C7-E754D4B80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6200"/>
            <a:ext cx="2971800" cy="10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53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41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8797E5-E37B-984F-88E4-C7FFCC94CF93}"/>
              </a:ext>
            </a:extLst>
          </p:cNvPr>
          <p:cNvSpPr/>
          <p:nvPr/>
        </p:nvSpPr>
        <p:spPr>
          <a:xfrm>
            <a:off x="762000" y="1843950"/>
            <a:ext cx="75308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ЗНАЕМ МЕЖДУНАРОДНЫЙ РЫНОК</a:t>
            </a:r>
            <a:r>
              <a:rPr lang="en-US" sz="5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КОНКУРЕНТОВ </a:t>
            </a:r>
          </a:p>
        </p:txBody>
      </p:sp>
      <p:pic>
        <p:nvPicPr>
          <p:cNvPr id="49154" name="Picture 2" descr="Цифры Желтые.Три кота (© Устроим Праздник) – Google Диск | Детские темы,  Бумажные шаблоны, Трафаретные надписи">
            <a:extLst>
              <a:ext uri="{FF2B5EF4-FFF2-40B4-BE49-F238E27FC236}">
                <a16:creationId xmlns:a16="http://schemas.microsoft.com/office/drawing/2014/main" id="{C6E63656-61B7-0348-A91C-EC2FE6CD5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524000"/>
            <a:ext cx="3108325" cy="440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4612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997" dirty="0">
                <a:solidFill>
                  <a:srgbClr val="E31D37"/>
                </a:solidFill>
                <a:ea typeface="Tahoma"/>
              </a:rPr>
              <a:t>НЕ ЗНАЕМ РЫНОК: РЕШЕНИЕ</a:t>
            </a:r>
            <a:endParaRPr sz="2997" dirty="0">
              <a:solidFill>
                <a:srgbClr val="E31D37"/>
              </a:solidFill>
              <a:ea typeface="Tahoma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27F853B-49CE-EE4B-A770-7961FE2FFC0C}"/>
              </a:ext>
            </a:extLst>
          </p:cNvPr>
          <p:cNvSpPr/>
          <p:nvPr/>
        </p:nvSpPr>
        <p:spPr>
          <a:xfrm>
            <a:off x="851170" y="1447800"/>
            <a:ext cx="6083030" cy="4415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Самостоятельно проводим </a:t>
            </a:r>
            <a:r>
              <a:rPr lang="ru-RU" alt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маркетинговое исследование</a:t>
            </a:r>
          </a:p>
          <a:p>
            <a:pPr>
              <a:lnSpc>
                <a:spcPct val="150000"/>
              </a:lnSpc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Используем функционал «Одного окна» (</a:t>
            </a:r>
            <a:r>
              <a:rPr lang="ru-RU" alt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товарный отчет </a:t>
            </a: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коду ТН ВЭД)</a:t>
            </a:r>
          </a:p>
          <a:p>
            <a:pPr>
              <a:lnSpc>
                <a:spcPct val="150000"/>
              </a:lnSpc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Заказываем эту услугу у Центра поддержки экспорта на условиях со-финансирования</a:t>
            </a:r>
          </a:p>
          <a:p>
            <a:pPr>
              <a:lnSpc>
                <a:spcPct val="150000"/>
              </a:lnSpc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помним – исследование  само по себе не поможет нам сделать </a:t>
            </a:r>
            <a:r>
              <a:rPr lang="ru-RU" alt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первую продажу!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EDC12-EED6-2944-83A3-74E644D3BB71}"/>
              </a:ext>
            </a:extLst>
          </p:cNvPr>
          <p:cNvSpPr txBox="1"/>
          <p:nvPr/>
        </p:nvSpPr>
        <p:spPr>
          <a:xfrm>
            <a:off x="3276600" y="6424075"/>
            <a:ext cx="6258445" cy="33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Катерина </a:t>
            </a:r>
            <a:r>
              <a:rPr lang="ru-RU" sz="1596" dirty="0" err="1">
                <a:solidFill>
                  <a:srgbClr val="AC3B61"/>
                </a:solidFill>
                <a:latin typeface="Oswald Regular" panose="02000503000000000000" pitchFamily="2" charset="0"/>
              </a:rPr>
              <a:t>Норкина</a:t>
            </a:r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 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| 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  <a:hlinkClick r:id="rId3"/>
              </a:rPr>
              <a:t>www.facebook.com</a:t>
            </a:r>
            <a:r>
              <a:rPr lang="ru-RU" sz="1596" dirty="0">
                <a:solidFill>
                  <a:srgbClr val="AC3B61"/>
                </a:solidFill>
                <a:latin typeface="Oswald Regular" panose="02000503000000000000" pitchFamily="2" charset="0"/>
                <a:hlinkClick r:id="rId3"/>
              </a:rPr>
              <a:t>/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  <a:hlinkClick r:id="rId3"/>
              </a:rPr>
              <a:t>Katerina.Norkina52</a:t>
            </a:r>
            <a:r>
              <a:rPr lang="en-US" sz="1596" dirty="0">
                <a:solidFill>
                  <a:srgbClr val="AC3B61"/>
                </a:solidFill>
                <a:latin typeface="Oswald Regular" panose="02000503000000000000" pitchFamily="2" charset="0"/>
              </a:rPr>
              <a:t> | Telegram: @</a:t>
            </a:r>
            <a:r>
              <a:rPr lang="en-US" sz="1596" dirty="0" err="1">
                <a:solidFill>
                  <a:srgbClr val="AC3B61"/>
                </a:solidFill>
                <a:latin typeface="Oswald Regular" panose="02000503000000000000" pitchFamily="2" charset="0"/>
              </a:rPr>
              <a:t>knorky</a:t>
            </a:r>
            <a:endParaRPr lang="en-US" sz="1596" dirty="0">
              <a:solidFill>
                <a:srgbClr val="AC3B61"/>
              </a:solidFill>
              <a:latin typeface="Oswald Regular" panose="02000503000000000000" pitchFamily="2" charset="0"/>
            </a:endParaRPr>
          </a:p>
        </p:txBody>
      </p:sp>
      <p:pic>
        <p:nvPicPr>
          <p:cNvPr id="9" name="Picture 6" descr="Поддежка экспорта">
            <a:extLst>
              <a:ext uri="{FF2B5EF4-FFF2-40B4-BE49-F238E27FC236}">
                <a16:creationId xmlns:a16="http://schemas.microsoft.com/office/drawing/2014/main" id="{03312534-C99F-DA41-AA3F-707B31D0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6200"/>
            <a:ext cx="2971800" cy="10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C9187C-EFC2-7842-968B-0D7A2EDCF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03" y="1207410"/>
            <a:ext cx="4653284" cy="43520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41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8797E5-E37B-984F-88E4-C7FFCC94CF93}"/>
              </a:ext>
            </a:extLst>
          </p:cNvPr>
          <p:cNvSpPr/>
          <p:nvPr/>
        </p:nvSpPr>
        <p:spPr>
          <a:xfrm>
            <a:off x="838200" y="1676400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НЕПРАВИЛЬНО ВЫБИРАЕМ ЦЕЛЕВОЙ РЫНОК И ЦЕЛЕВУЮ АУДИТОРИЮ</a:t>
            </a:r>
          </a:p>
        </p:txBody>
      </p:sp>
      <p:pic>
        <p:nvPicPr>
          <p:cNvPr id="3" name="Picture 2" descr="Стихи про цифру 4">
            <a:extLst>
              <a:ext uri="{FF2B5EF4-FFF2-40B4-BE49-F238E27FC236}">
                <a16:creationId xmlns:a16="http://schemas.microsoft.com/office/drawing/2014/main" id="{10B6E6AC-A83E-EC41-B6F9-726D49632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4" y="1371957"/>
            <a:ext cx="354564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17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5571</TotalTime>
  <Words>2691</Words>
  <Application>Microsoft Macintosh PowerPoint</Application>
  <PresentationFormat>Широкоэкранный</PresentationFormat>
  <Paragraphs>173</Paragraphs>
  <Slides>22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Oswald Regular</vt:lpstr>
      <vt:lpstr>Tahoma</vt:lpstr>
      <vt:lpstr>Office Theme</vt:lpstr>
      <vt:lpstr>Презентация PowerPoint</vt:lpstr>
      <vt:lpstr>КАТЕРИНА НОРКИНА</vt:lpstr>
      <vt:lpstr>Презентация PowerPoint</vt:lpstr>
      <vt:lpstr>ЗАЧЕМ ВАМ ЭКСПОРТ?</vt:lpstr>
      <vt:lpstr>Презентация PowerPoint</vt:lpstr>
      <vt:lpstr>КТО ОНИ ПРАВИЛЬНЫЕ ЛЮДИ  ДЛЯ ЭКСПОРТА?</vt:lpstr>
      <vt:lpstr>Презентация PowerPoint</vt:lpstr>
      <vt:lpstr>НЕ ЗНАЕМ РЫНОК: РЕШЕНИЕ</vt:lpstr>
      <vt:lpstr>Презентация PowerPoint</vt:lpstr>
      <vt:lpstr>КРИТЕРИИ ВЫБОРА РЫНКА</vt:lpstr>
      <vt:lpstr>Презентация PowerPoint</vt:lpstr>
      <vt:lpstr>МАРКЕТИНГОВЫЕ МАТЕРИАЛЫ ДЛЯ ПОТЕНЦИАЛЬНЫХ МЕЖДУНАРОДНЫХ  ПАРТНЕРОВ</vt:lpstr>
      <vt:lpstr>Презентация PowerPoint</vt:lpstr>
      <vt:lpstr>МЕРЫ ПОДДЕРЖКИ</vt:lpstr>
      <vt:lpstr>Презентация PowerPoint</vt:lpstr>
      <vt:lpstr>НЕТ ПЛАНА РАБОТ: РЕШЕНИЕ ЧЕК-ЛИСТ ДОКУМЕНТОВ   ПО ПЛАНИРОВАНИЮ ЭКСПОРТЕРА</vt:lpstr>
      <vt:lpstr>Презентация PowerPoint</vt:lpstr>
      <vt:lpstr>СЛАБЫЙ АНГЛИЙСКИЙ ЯЗЫК:  РЕШЕНИЕ</vt:lpstr>
      <vt:lpstr>Презентация PowerPoint</vt:lpstr>
      <vt:lpstr>РЕАКЦИЯ НА КОНТАКТ: РЕКОМЕНДАЦИИ</vt:lpstr>
      <vt:lpstr>Презентация PowerPoint</vt:lpstr>
      <vt:lpstr>МОЖЕТЕ ЛИ ВЫ ПОДРОБНО ОТВЕТИТЬ  НА ВОПРОСЫ НИЖЕ?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Выступление Пермь Лидген</dc:title>
  <dc:creator>Екатерина</dc:creator>
  <cp:lastModifiedBy>Microsoft Office User</cp:lastModifiedBy>
  <cp:revision>13</cp:revision>
  <cp:lastPrinted>2021-12-08T09:26:55Z</cp:lastPrinted>
  <dcterms:created xsi:type="dcterms:W3CDTF">2021-12-03T11:25:22Z</dcterms:created>
  <dcterms:modified xsi:type="dcterms:W3CDTF">2022-04-28T14:55:34Z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2021-08-26T00:00:00Z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2021-12-03T00:00:00Z</vt:filetime>
  </property>
</Properties>
</file>